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66" r:id="rId7"/>
    <p:sldId id="274" r:id="rId8"/>
    <p:sldId id="271" r:id="rId9"/>
    <p:sldId id="260" r:id="rId10"/>
    <p:sldId id="275" r:id="rId11"/>
    <p:sldId id="261" r:id="rId12"/>
    <p:sldId id="258" r:id="rId13"/>
    <p:sldId id="296" r:id="rId14"/>
    <p:sldId id="295" r:id="rId15"/>
    <p:sldId id="276" r:id="rId16"/>
    <p:sldId id="277" r:id="rId17"/>
    <p:sldId id="281" r:id="rId18"/>
    <p:sldId id="283" r:id="rId19"/>
    <p:sldId id="286" r:id="rId20"/>
    <p:sldId id="290" r:id="rId21"/>
    <p:sldId id="291" r:id="rId22"/>
    <p:sldId id="285" r:id="rId23"/>
    <p:sldId id="289" r:id="rId24"/>
    <p:sldId id="287" r:id="rId25"/>
    <p:sldId id="294" r:id="rId26"/>
    <p:sldId id="278" r:id="rId27"/>
    <p:sldId id="279" r:id="rId28"/>
    <p:sldId id="263" r:id="rId29"/>
    <p:sldId id="280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2AA"/>
    <a:srgbClr val="4ABAB2"/>
    <a:srgbClr val="74CAC4"/>
    <a:srgbClr val="047FBC"/>
    <a:srgbClr val="202C84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94680" autoAdjust="0"/>
  </p:normalViewPr>
  <p:slideViewPr>
    <p:cSldViewPr>
      <p:cViewPr varScale="1">
        <p:scale>
          <a:sx n="69" d="100"/>
          <a:sy n="69" d="100"/>
        </p:scale>
        <p:origin x="5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s://propowerpoint.ru/wp-content/uploads/2013/01/OrangSlaidMin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ГБПОУ РМ  &quot;Саранский электромеханический колледж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7384"/>
            <a:ext cx="4846507" cy="9087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s://propowerpoint.ru/wp-content/uploads/2013/01/OrangSlaidMin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ГБПОУ РМ  &quot;Саранский электромеханический колледж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7384"/>
            <a:ext cx="4846507" cy="9087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pkom@semk13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forms.gle/i4nMNaUj1fnWUbQr7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s://forms.gle/Ub9gEkDmsHvMpAHm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forms.gle/ovEZUtxtrk11GyqF8" TargetMode="External"/><Relationship Id="rId4" Type="http://schemas.openxmlformats.org/officeDocument/2006/relationships/hyperlink" Target="https://forms.gle/YYAknar819copbdy8" TargetMode="External"/><Relationship Id="rId9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lavn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0230"/>
            <a:ext cx="6930770" cy="396044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indakeithcpa.com/wp-content/uploads/2011/02/IStock-Financial_Analysis.jpg"/>
          <p:cNvPicPr>
            <a:picLocks noChangeAspect="1" noChangeArrowheads="1"/>
          </p:cNvPicPr>
          <p:nvPr/>
        </p:nvPicPr>
        <p:blipFill>
          <a:blip r:embed="rId2" cstate="print"/>
          <a:srcRect t="31078"/>
          <a:stretch>
            <a:fillRect/>
          </a:stretch>
        </p:blipFill>
        <p:spPr bwMode="auto">
          <a:xfrm>
            <a:off x="-1" y="908720"/>
            <a:ext cx="9186089" cy="59766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5220072" cy="1512168"/>
          </a:xfrm>
          <a:prstGeom prst="rect">
            <a:avLst/>
          </a:prstGeom>
          <a:solidFill>
            <a:srgbClr val="44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38.02.01 </a:t>
            </a:r>
          </a:p>
          <a:p>
            <a:pPr algn="ctr"/>
            <a:r>
              <a:rPr lang="ru-RU" sz="2400" b="1" cap="all" dirty="0" smtClean="0">
                <a:latin typeface="Georgia Pro Light" pitchFamily="18" charset="0"/>
              </a:rPr>
              <a:t>Экономика и </a:t>
            </a:r>
          </a:p>
          <a:p>
            <a:pPr algn="ctr"/>
            <a:r>
              <a:rPr lang="ru-RU" sz="2400" b="1" cap="all" dirty="0" smtClean="0">
                <a:latin typeface="Georgia Pro Light" pitchFamily="18" charset="0"/>
              </a:rPr>
              <a:t>бухгалтерский учет</a:t>
            </a:r>
            <a:endParaRPr lang="ru-RU" sz="2400" b="1" cap="all" dirty="0">
              <a:latin typeface="Georgia Pro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296" y="2947591"/>
            <a:ext cx="6336704" cy="769441"/>
          </a:xfrm>
          <a:prstGeom prst="rect">
            <a:avLst/>
          </a:prstGeom>
          <a:solidFill>
            <a:srgbClr val="44B2AA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Бухгалтер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5064"/>
            <a:ext cx="5436096" cy="2554545"/>
          </a:xfrm>
          <a:prstGeom prst="rect">
            <a:avLst/>
          </a:prstGeom>
          <a:solidFill>
            <a:srgbClr val="44B2AA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Область профессиональной деятельности: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учет имущества и обязательств организации, проведение и оформление хозяйственных операций,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обработка бухгалтерской информации,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проведение расчетов с бюджетом и внебюджетными фондами, формирование бухгалтерской отчетности, налоговый учет.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536" y="6211669"/>
            <a:ext cx="4176464" cy="646331"/>
          </a:xfrm>
          <a:prstGeom prst="rect">
            <a:avLst/>
          </a:prstGeom>
          <a:solidFill>
            <a:srgbClr val="44B2AA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- 2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Прием на обучение осуществляется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467544" y="2204864"/>
            <a:ext cx="8136904" cy="3888432"/>
          </a:xfrm>
        </p:spPr>
        <p:txBody>
          <a:bodyPr>
            <a:normAutofit/>
          </a:bodyPr>
          <a:lstStyle/>
          <a:p>
            <a:r>
              <a:rPr lang="ru-RU" sz="4500" b="1" u="dbl" dirty="0" smtClean="0">
                <a:solidFill>
                  <a:schemeClr val="accent6">
                    <a:lumMod val="50000"/>
                  </a:schemeClr>
                </a:solidFill>
              </a:rPr>
              <a:t>по результатам конкурса </a:t>
            </a:r>
            <a:r>
              <a:rPr lang="ru-RU" sz="4500" b="1" u="dbl" cap="all" dirty="0" smtClean="0">
                <a:solidFill>
                  <a:schemeClr val="accent6">
                    <a:lumMod val="50000"/>
                  </a:schemeClr>
                </a:solidFill>
              </a:rPr>
              <a:t>среднего бала аттестата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1800" b="1" cap="all" dirty="0" smtClean="0">
              <a:solidFill>
                <a:srgbClr val="FF0000"/>
              </a:solidFill>
            </a:endParaRPr>
          </a:p>
          <a:p>
            <a:r>
              <a:rPr lang="ru-RU" sz="4500" b="1" u="sng" cap="all" dirty="0" smtClean="0">
                <a:solidFill>
                  <a:srgbClr val="FF0000"/>
                </a:solidFill>
              </a:rPr>
              <a:t>Вступительные испытания в колледже не проводятся!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Студенческий совет</a:t>
            </a:r>
            <a:endParaRPr lang="ru-RU" b="1" cap="all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947bcff-baed-4905-ad03-c3215ba49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783645" cy="4525963"/>
          </a:xfrm>
        </p:spPr>
      </p:pic>
      <p:sp>
        <p:nvSpPr>
          <p:cNvPr id="16386" name="AutoShape 2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0.slide-share.ru/s_slide/e746695b9b165ce1cb1f3737e120627f/1775e5f6-2c18-423b-ac33-2b64d3d482b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blob:https://web.whatsapp.com/2947bcff-baed-4905-ad03-c3215ba49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Студенческий совет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16386" name="AutoShape 2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0.slide-share.ru/s_slide/e746695b9b165ce1cb1f3737e120627f/1775e5f6-2c18-423b-ac33-2b64d3d482b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blob:https://web.whatsapp.com/2947bcff-baed-4905-ad03-c3215ba49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GEDC2830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840000" cy="2880000"/>
          </a:xfrm>
          <a:prstGeom prst="rect">
            <a:avLst/>
          </a:prstGeom>
        </p:spPr>
      </p:pic>
      <p:pic>
        <p:nvPicPr>
          <p:cNvPr id="10" name="Содержимое 9" descr="DSC_7496-576x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132856"/>
            <a:ext cx="1620000" cy="2880000"/>
          </a:xfrm>
        </p:spPr>
      </p:pic>
      <p:pic>
        <p:nvPicPr>
          <p:cNvPr id="13" name="Содержимое 9" descr="DSC_8009-1024x576.jpg"/>
          <p:cNvPicPr>
            <a:picLocks noChangeAspect="1"/>
          </p:cNvPicPr>
          <p:nvPr/>
        </p:nvPicPr>
        <p:blipFill>
          <a:blip r:embed="rId4" cstate="print"/>
          <a:srcRect t="8799" r="28821"/>
          <a:stretch>
            <a:fillRect/>
          </a:stretch>
        </p:blipFill>
        <p:spPr>
          <a:xfrm>
            <a:off x="5148064" y="2132856"/>
            <a:ext cx="399593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-1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317891" cy="28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Студенческий совет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16386" name="AutoShape 2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0.slide-share.ru/s_image/e9bba3dae679180f085d6415bdee3e70/8183da63-42b3-4965-91a2-0a2f2483bab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0.slide-share.ru/s_slide/e746695b9b165ce1cb1f3737e120627f/1775e5f6-2c18-423b-ac33-2b64d3d482b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blob:https://web.whatsapp.com/2947bcff-baed-4905-ad03-c3215ba49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Адаптив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840000" cy="2880000"/>
          </a:xfrm>
          <a:prstGeom prst="rect">
            <a:avLst/>
          </a:prstGeom>
        </p:spPr>
      </p:pic>
      <p:pic>
        <p:nvPicPr>
          <p:cNvPr id="12" name="Рисунок 11" descr="Программа-Все-вместе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4000" y="2204864"/>
            <a:ext cx="3840000" cy="2880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СПОРТИВНАЯ ЖИЗНЬ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портивный_зал-7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524328" cy="4299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СТОЛОВАЯ</a:t>
            </a:r>
            <a:endParaRPr lang="ru-RU" b="1" cap="all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толовая-7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8064896" cy="4608513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Общежитие</a:t>
            </a:r>
            <a:endParaRPr lang="ru-RU" b="1" cap="all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obsh2-768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394472" cy="4525963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obsh-768x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88840"/>
            <a:ext cx="480888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центр информационных и коммуникационных технологий</a:t>
            </a:r>
            <a:endParaRPr lang="ru-RU" b="1" cap="all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WhatsApp-Image-2020-12-26-at-13.42.11-1-960x8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08920"/>
            <a:ext cx="3456000" cy="2880000"/>
          </a:xfrm>
          <a:prstGeom prst="rect">
            <a:avLst/>
          </a:prstGeom>
        </p:spPr>
      </p:pic>
      <p:pic>
        <p:nvPicPr>
          <p:cNvPr id="12" name="Рисунок 11" descr="WhatsApp-Image-2020-12-26-at-13.42.11-2-960x8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3456000" cy="2880000"/>
          </a:xfrm>
          <a:prstGeom prst="rect">
            <a:avLst/>
          </a:prstGeom>
        </p:spPr>
      </p:pic>
      <p:pic>
        <p:nvPicPr>
          <p:cNvPr id="14" name="Рисунок 13" descr="WhatsApp-Image-2020-12-26-at-13.42.16-960x8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708920"/>
            <a:ext cx="3456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центр информационных и коммуникационных технологий</a:t>
            </a:r>
            <a:endParaRPr lang="ru-RU" b="1" cap="all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98d729a8-b881-47d4-8a77-6458dbd9fd2c-—-копия-11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3960000" cy="2880000"/>
          </a:xfrm>
          <a:prstGeom prst="rect">
            <a:avLst/>
          </a:prstGeom>
        </p:spPr>
      </p:pic>
      <p:pic>
        <p:nvPicPr>
          <p:cNvPr id="7" name="Рисунок 6" descr="44-—-копия-2-11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96952"/>
            <a:ext cx="3960000" cy="2880000"/>
          </a:xfrm>
          <a:prstGeom prst="rect">
            <a:avLst/>
          </a:prstGeom>
        </p:spPr>
      </p:pic>
      <p:pic>
        <p:nvPicPr>
          <p:cNvPr id="8" name="Рисунок 7" descr="WhatsApp-Image-2020-12-26-at-13.42.06-1100x8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2996952"/>
            <a:ext cx="396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ecom.ru/wp-content/uploads/2020/07/bannery6-52.jpg"/>
          <p:cNvPicPr>
            <a:picLocks noChangeAspect="1" noChangeArrowheads="1"/>
          </p:cNvPicPr>
          <p:nvPr/>
        </p:nvPicPr>
        <p:blipFill>
          <a:blip r:embed="rId2" cstate="print"/>
          <a:srcRect l="2943" t="3588" r="2043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5220072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 Pro Light" pitchFamily="18" charset="0"/>
              </a:rPr>
              <a:t>09.02.07 </a:t>
            </a:r>
          </a:p>
          <a:p>
            <a:pPr algn="ctr"/>
            <a:r>
              <a:rPr lang="ru-RU" sz="2400" b="1" dirty="0" smtClean="0">
                <a:latin typeface="Georgia Pro Light" pitchFamily="18" charset="0"/>
              </a:rPr>
              <a:t>ИНФОРМАЦИОННЫЕ СИСТЕМЫ </a:t>
            </a:r>
          </a:p>
          <a:p>
            <a:pPr algn="ctr"/>
            <a:r>
              <a:rPr lang="ru-RU" sz="2400" b="1" dirty="0" smtClean="0">
                <a:latin typeface="Georgia Pro Light" pitchFamily="18" charset="0"/>
              </a:rPr>
              <a:t>И ПРОГРАММИРОВНИЕ</a:t>
            </a:r>
            <a:endParaRPr lang="ru-RU" sz="2400" b="1" dirty="0">
              <a:latin typeface="Georgia Pro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296" y="2845385"/>
            <a:ext cx="6336704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специалист по информационным системам;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разработчик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веб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мультимедийных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приложений.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149080"/>
            <a:ext cx="4176464" cy="224676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Основные виды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Проектирование и разработка информационных систем;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Администрирование информационных ресурсов;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Разработка дизайна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веб-приложений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центр информационных и коммуникационных технологий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КС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3840000" cy="2880000"/>
          </a:xfrm>
          <a:prstGeom prst="rect">
            <a:avLst/>
          </a:prstGeom>
        </p:spPr>
      </p:pic>
      <p:pic>
        <p:nvPicPr>
          <p:cNvPr id="8" name="Рисунок 7" descr="ВОЛП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4000" y="2708920"/>
            <a:ext cx="3840000" cy="2880000"/>
          </a:xfrm>
          <a:prstGeom prst="rect">
            <a:avLst/>
          </a:prstGeom>
        </p:spPr>
      </p:pic>
      <p:pic>
        <p:nvPicPr>
          <p:cNvPr id="5" name="Содержимое 4" descr="138983fb-df2b-4d5f-8be5-9e35d20e454e-1100x8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709240"/>
            <a:ext cx="3960000" cy="2880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центр информационных и коммуникационных технологий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холодильная-машина-1100x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512821" cy="2880000"/>
          </a:xfrm>
          <a:prstGeom prst="rect">
            <a:avLst/>
          </a:prstGeom>
        </p:spPr>
      </p:pic>
      <p:pic>
        <p:nvPicPr>
          <p:cNvPr id="11" name="Рисунок 10" descr="20201223_093249-rotated-e1610458994750-11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80928"/>
            <a:ext cx="3960000" cy="2880000"/>
          </a:xfrm>
          <a:prstGeom prst="rect">
            <a:avLst/>
          </a:prstGeom>
        </p:spPr>
      </p:pic>
      <p:pic>
        <p:nvPicPr>
          <p:cNvPr id="12" name="Рисунок 11" descr="IMG_20200207_134454-1-—-копия-11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2781248"/>
            <a:ext cx="396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</a:rPr>
              <a:t>ИННОВАЦИОННАЯ ПЛОЩАДКА ПО РЕАЛИЗАЦИИ ТРИАЛЬНОГО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К-Оптикэнерно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958284" cy="44457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</a:rPr>
              <a:t>ИННОВАЦИОННАЯ ПЛОЩАДКА ПО РЕАЛИЗАЦИИ ТРИАЛЬНОГО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Учебная-практика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128764" cy="4490788"/>
          </a:xfrm>
          <a:prstGeom prst="rect">
            <a:avLst/>
          </a:prstGeom>
        </p:spPr>
      </p:pic>
      <p:pic>
        <p:nvPicPr>
          <p:cNvPr id="6" name="Рисунок 5" descr="2020-04-26_21-08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362340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</a:rPr>
              <a:t>ИННОВАЦИОННАЯ ПЛОЩАДКА ПО РЕАЛИЗАЦИИ ТРИАЛЬНОГО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0-04-26_21-09-48.png"/>
          <p:cNvPicPr>
            <a:picLocks noChangeAspect="1"/>
          </p:cNvPicPr>
          <p:nvPr/>
        </p:nvPicPr>
        <p:blipFill>
          <a:blip r:embed="rId2" cstate="print"/>
          <a:srcRect t="47256"/>
          <a:stretch>
            <a:fillRect/>
          </a:stretch>
        </p:blipFill>
        <p:spPr>
          <a:xfrm>
            <a:off x="0" y="2276872"/>
            <a:ext cx="4320480" cy="3214831"/>
          </a:xfrm>
          <a:prstGeom prst="rect">
            <a:avLst/>
          </a:prstGeom>
        </p:spPr>
      </p:pic>
      <p:pic>
        <p:nvPicPr>
          <p:cNvPr id="7" name="Рисунок 6" descr="2020-04-26_21-09-48.png"/>
          <p:cNvPicPr>
            <a:picLocks noChangeAspect="1"/>
          </p:cNvPicPr>
          <p:nvPr/>
        </p:nvPicPr>
        <p:blipFill>
          <a:blip r:embed="rId2" cstate="print"/>
          <a:srcRect b="52012"/>
          <a:stretch>
            <a:fillRect/>
          </a:stretch>
        </p:blipFill>
        <p:spPr>
          <a:xfrm>
            <a:off x="2483768" y="2204864"/>
            <a:ext cx="4745937" cy="3212976"/>
          </a:xfrm>
          <a:prstGeom prst="rect">
            <a:avLst/>
          </a:prstGeom>
        </p:spPr>
      </p:pic>
      <p:pic>
        <p:nvPicPr>
          <p:cNvPr id="6" name="Рисунок 5" descr="Без-названия-1.jpg"/>
          <p:cNvPicPr>
            <a:picLocks noChangeAspect="1"/>
          </p:cNvPicPr>
          <p:nvPr/>
        </p:nvPicPr>
        <p:blipFill>
          <a:blip r:embed="rId3" cstate="print"/>
          <a:srcRect r="12818" b="947"/>
          <a:stretch>
            <a:fillRect/>
          </a:stretch>
        </p:blipFill>
        <p:spPr>
          <a:xfrm>
            <a:off x="5148064" y="2276872"/>
            <a:ext cx="39959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 ГОРДИМСЯ НАШИМИ СТУДЕНТАМИ!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432130" cy="43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прием документов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331640" y="2204864"/>
            <a:ext cx="7016824" cy="3937992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Начинается с </a:t>
            </a:r>
            <a:r>
              <a:rPr lang="ru-RU" sz="4000" b="1" u="sng" cap="all" dirty="0" smtClean="0">
                <a:solidFill>
                  <a:schemeClr val="tx2"/>
                </a:solidFill>
              </a:rPr>
              <a:t>15 июня </a:t>
            </a:r>
            <a:r>
              <a:rPr lang="ru-RU" b="1" cap="all" dirty="0" smtClean="0">
                <a:solidFill>
                  <a:srgbClr val="C00000"/>
                </a:solidFill>
              </a:rPr>
              <a:t>2021 года И заканчивается на очную форму получения образования </a:t>
            </a:r>
          </a:p>
          <a:p>
            <a:r>
              <a:rPr lang="ru-RU" sz="4000" b="1" u="sng" cap="all" dirty="0" smtClean="0">
                <a:solidFill>
                  <a:schemeClr val="tx2"/>
                </a:solidFill>
              </a:rPr>
              <a:t>15 августа</a:t>
            </a:r>
            <a:r>
              <a:rPr lang="ru-RU" b="1" cap="all" dirty="0" smtClean="0">
                <a:solidFill>
                  <a:srgbClr val="C00000"/>
                </a:solidFill>
              </a:rPr>
              <a:t>, а при наличии свободных мест в образовательной организации прием документов продлевается до </a:t>
            </a:r>
            <a:r>
              <a:rPr lang="ru-RU" sz="4000" b="1" u="sng" cap="all" dirty="0">
                <a:solidFill>
                  <a:schemeClr val="tx2"/>
                </a:solidFill>
              </a:rPr>
              <a:t>25 ноября </a:t>
            </a:r>
            <a:r>
              <a:rPr lang="ru-RU" b="1" cap="all" dirty="0" smtClean="0">
                <a:solidFill>
                  <a:srgbClr val="C00000"/>
                </a:solidFill>
              </a:rPr>
              <a:t>текущего года</a:t>
            </a:r>
            <a:endParaRPr lang="ru-RU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</a:rPr>
              <a:t>ДЛЯ ПОСТУПЛЕНИЯ В ГБПОУ РМ «САРАНСКИЙ ЭЛЕКТРОМЕХАНИЧЕСКИЙ КОЛЛЕДЖ»</a:t>
            </a:r>
            <a:br>
              <a:rPr lang="ru-RU" sz="2400" b="1" cap="all" dirty="0" smtClean="0">
                <a:solidFill>
                  <a:srgbClr val="C00000"/>
                </a:solidFill>
              </a:rPr>
            </a:br>
            <a:r>
              <a:rPr lang="ru-RU" sz="2400" b="1" cap="all" dirty="0" smtClean="0">
                <a:solidFill>
                  <a:srgbClr val="C00000"/>
                </a:solidFill>
              </a:rPr>
              <a:t>НЕОБХОДИМЫ СЛЕДУЮЩИЕ ДОКУМЕНТЫ:</a:t>
            </a: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971600" y="2132856"/>
            <a:ext cx="7848872" cy="4442048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Заявление. 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Скан-копию  паспорта (всех заполненных страниц).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Аттестат об основном общем образовании с приложением или скан-копию аттестата 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4 фотографии 3х4.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Заявление о согласии родителей на психолого-педагогическое сопровождение учащихся. 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При наличии особого статуса:   необходимо представить документ, подтверждающий этот статус.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Заявление об обучении обучающегося с использованием дистанционных образовательных технологий. 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Уведомление о намерении обучаться. </a:t>
            </a:r>
          </a:p>
          <a:p>
            <a:pPr algn="l"/>
            <a:r>
              <a:rPr lang="ru-RU" sz="4500" b="1" cap="all" dirty="0" smtClean="0">
                <a:solidFill>
                  <a:srgbClr val="C00000"/>
                </a:solidFill>
              </a:rPr>
              <a:t>Если необходимо общежитие, то дополнительно представляются документы: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Заявление о предоставлении общежития. 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</a:rPr>
              <a:t>Медицинская справка по форме № 086-у (при возможности ее получения по месту жительства).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обучения  в колледже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83568" y="1772816"/>
            <a:ext cx="7992888" cy="4752528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Обучение престижным профессиям, востребованным на рынке труда.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Диплом Государственного образца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Эффективные методы получения практических навыков на базе ведущих промышленных предприятий Республики Мордовия.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Обучение в современных лабораториях.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Профессиональный преподавательский коллектив.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Бесплатное обучение.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Активная студенческая жизнь.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Студенческое общежитие.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Социальная поддержка студентов.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Индивидуальный подход к каждому </a:t>
            </a:r>
          </a:p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студенту.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Содействие трудоустройству выпускников.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После окончания колледжа выпускники зачисляются в высшее учебные заведения по родственным специальностям без сдачи ЕГЭ.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31-300x1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3120737" cy="18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259632" y="980728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8(8342) 33-20-06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800" b="1" dirty="0" smtClean="0">
                <a:solidFill>
                  <a:srgbClr val="C00000"/>
                </a:solidFill>
                <a:hlinkClick r:id="rId2"/>
              </a:rPr>
              <a:t>pkom@semk13.ru</a:t>
            </a:r>
            <a:r>
              <a:rPr lang="ru-RU" sz="4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www.semk13.ru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5649069" cy="30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ecom.ru/wp-content/uploads/2020/07/bannery6-52.jpg"/>
          <p:cNvPicPr>
            <a:picLocks noChangeAspect="1" noChangeArrowheads="1"/>
          </p:cNvPicPr>
          <p:nvPr/>
        </p:nvPicPr>
        <p:blipFill>
          <a:blip r:embed="rId2" cstate="print"/>
          <a:srcRect l="2943" t="3588" r="2043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5220072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 Pro Light" pitchFamily="18" charset="0"/>
              </a:rPr>
              <a:t>09.02.06</a:t>
            </a:r>
          </a:p>
          <a:p>
            <a:pPr algn="ctr"/>
            <a:r>
              <a:rPr lang="ru-RU" sz="2400" b="1" dirty="0" smtClean="0">
                <a:latin typeface="Georgia Pro Light" pitchFamily="18" charset="0"/>
              </a:rPr>
              <a:t>СЕТЕВОЕ И СИСТЕМНОЕ АДМИНИСТРИРОВАНИЕ</a:t>
            </a:r>
            <a:endParaRPr lang="ru-RU" sz="2400" b="1" dirty="0">
              <a:latin typeface="Georgia Pro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296" y="2845385"/>
            <a:ext cx="633670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Сетевой и системный администратор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149080"/>
            <a:ext cx="4176464" cy="255454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Основные виды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Выполнение работ по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проектированию сетевой инфраструктуры.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Организация сетевого администрирования.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Эксплуатация объектов сетевой инфраструктуры.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ПРИГЛАШАЕМ НА МАСТЕР-КЛАССЫ!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181860"/>
          <a:ext cx="8064896" cy="1513840"/>
        </p:xfrm>
        <a:graphic>
          <a:graphicData uri="http://schemas.openxmlformats.org/drawingml/2006/table">
            <a:tbl>
              <a:tblPr/>
              <a:tblGrid>
                <a:gridCol w="200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latin typeface="Tahoma"/>
                          <a:hlinkClick r:id="rId2"/>
                        </a:rPr>
                        <a:t>ИНТЕГРАЦИЯ ПРОГРАММНЫХ МОДУЛЕЙ ДЛЯ МОБИЛЬНОГО ТЕЛЕФОНА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latin typeface="Tahoma"/>
                          <a:hlinkClick r:id="rId3"/>
                        </a:rPr>
                        <a:t>МОНТАЖ РАДИОЭЛЕКТРОННОГО  УСТРОЙСТВА 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latin typeface="Tahoma"/>
                          <a:hlinkClick r:id="rId4"/>
                        </a:rPr>
                        <a:t>МОНТАЖ ЭЛЕКТРИЧЕСКИХ СХЕМ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latin typeface="Tahoma"/>
                          <a:hlinkClick r:id="rId5"/>
                        </a:rPr>
                        <a:t>НАСТРОЙКА ГЕОДЕЗИЧЕСКОГО ОБОРУДОВАНИЯ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ahoma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573016"/>
            <a:ext cx="2070669" cy="1296144"/>
          </a:xfrm>
          <a:prstGeom prst="rect">
            <a:avLst/>
          </a:prstGeom>
        </p:spPr>
      </p:pic>
      <p:pic>
        <p:nvPicPr>
          <p:cNvPr id="7" name="Рисунок 6" descr="эл2.jpg"/>
          <p:cNvPicPr>
            <a:picLocks noChangeAspect="1"/>
          </p:cNvPicPr>
          <p:nvPr/>
        </p:nvPicPr>
        <p:blipFill>
          <a:blip r:embed="rId7" cstate="print"/>
          <a:srcRect t="13333" b="6667"/>
          <a:stretch>
            <a:fillRect/>
          </a:stretch>
        </p:blipFill>
        <p:spPr>
          <a:xfrm>
            <a:off x="2627784" y="3573016"/>
            <a:ext cx="2160240" cy="1296144"/>
          </a:xfrm>
          <a:prstGeom prst="rect">
            <a:avLst/>
          </a:prstGeom>
        </p:spPr>
      </p:pic>
      <p:pic>
        <p:nvPicPr>
          <p:cNvPr id="8" name="Рисунок 7" descr="13.02.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573016"/>
            <a:ext cx="2075936" cy="1296144"/>
          </a:xfrm>
          <a:prstGeom prst="rect">
            <a:avLst/>
          </a:prstGeom>
        </p:spPr>
      </p:pic>
      <p:pic>
        <p:nvPicPr>
          <p:cNvPr id="9" name="Рисунок 8" descr="3802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3573016"/>
            <a:ext cx="2075937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kp.ump.edu.my/images/ResearchAreas/mechatron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106" y="548680"/>
            <a:ext cx="5891894" cy="58206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5220072" cy="15121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15.02.10 </a:t>
            </a:r>
            <a:r>
              <a:rPr lang="ru-RU" sz="2400" b="1" cap="all" dirty="0" err="1" smtClean="0">
                <a:latin typeface="Georgia Pro Light" pitchFamily="18" charset="0"/>
              </a:rPr>
              <a:t>Мехатроника</a:t>
            </a:r>
            <a:r>
              <a:rPr lang="ru-RU" sz="2400" b="1" cap="all" dirty="0" smtClean="0">
                <a:latin typeface="Georgia Pro Light" pitchFamily="18" charset="0"/>
              </a:rPr>
              <a:t> и мобильная робототехника (по отраслям)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296" y="2845385"/>
            <a:ext cx="6336704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</a:rPr>
              <a:t>Техник-мехатроник</a:t>
            </a:r>
            <a:r>
              <a:rPr lang="ru-RU" sz="2000" dirty="0" smtClean="0">
                <a:solidFill>
                  <a:schemeClr val="bg1"/>
                </a:solidFill>
              </a:rPr>
              <a:t> — Специалист по мобильной робототехнике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7956376" cy="2554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Основные виды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монтаж, программирование и </a:t>
            </a:r>
            <a:r>
              <a:rPr lang="ru-RU" sz="2000" dirty="0" err="1" smtClean="0">
                <a:solidFill>
                  <a:schemeClr val="bg1"/>
                </a:solidFill>
              </a:rPr>
              <a:t>пусконаладка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мехатронных</a:t>
            </a:r>
            <a:r>
              <a:rPr lang="ru-RU" sz="2000" dirty="0" smtClean="0">
                <a:solidFill>
                  <a:schemeClr val="bg1"/>
                </a:solidFill>
              </a:rPr>
              <a:t> систем;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техническое обслуживание, ремонт и испытание </a:t>
            </a:r>
            <a:r>
              <a:rPr lang="ru-RU" sz="2000" dirty="0" err="1" smtClean="0">
                <a:solidFill>
                  <a:schemeClr val="bg1"/>
                </a:solidFill>
              </a:rPr>
              <a:t>мехатронных</a:t>
            </a:r>
            <a:r>
              <a:rPr lang="ru-RU" sz="2000" dirty="0" smtClean="0">
                <a:solidFill>
                  <a:schemeClr val="bg1"/>
                </a:solidFill>
              </a:rPr>
              <a:t> систем;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разработка, моделирование и оптимизация работы </a:t>
            </a:r>
            <a:r>
              <a:rPr lang="ru-RU" sz="2000" dirty="0" err="1" smtClean="0">
                <a:solidFill>
                  <a:schemeClr val="bg1"/>
                </a:solidFill>
              </a:rPr>
              <a:t>мехатронных</a:t>
            </a:r>
            <a:r>
              <a:rPr lang="ru-RU" sz="2000" dirty="0" smtClean="0">
                <a:solidFill>
                  <a:schemeClr val="bg1"/>
                </a:solidFill>
              </a:rPr>
              <a:t> систем;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эксплуатация мобильных робототехнических комплексов;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конструирование, монтаж, техническое обслуживание и ремонт мобильных робототехнических комплексов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фессиональный электрик с электроинструментами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133" t="4371" r="2691" b="42232"/>
          <a:stretch>
            <a:fillRect/>
          </a:stretch>
        </p:blipFill>
        <p:spPr bwMode="auto">
          <a:xfrm>
            <a:off x="0" y="1340767"/>
            <a:ext cx="9144000" cy="51845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47861"/>
            <a:ext cx="9144000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6660232" cy="1512168"/>
          </a:xfrm>
          <a:prstGeom prst="rect">
            <a:avLst/>
          </a:prstGeom>
          <a:solidFill>
            <a:srgbClr val="047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13.02.11 </a:t>
            </a:r>
            <a:r>
              <a:rPr lang="ru-RU" altLang="ru-RU" sz="2400" b="1" cap="all" dirty="0" smtClean="0">
                <a:latin typeface="Georgia Pro Light" pitchFamily="18" charset="0"/>
              </a:rPr>
              <a:t>Техническая эксплуатация и обслуживание  электрического и электромеханического оборудования (по отраслям)</a:t>
            </a:r>
            <a:endParaRPr lang="ru-RU" sz="2400" b="1" cap="all" dirty="0" smtClean="0">
              <a:latin typeface="Georgia Pro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296" y="2924944"/>
            <a:ext cx="6336704" cy="400110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 </a:t>
            </a:r>
            <a:r>
              <a:rPr lang="ru-RU" sz="2000" b="1" cap="all" dirty="0" smtClean="0">
                <a:solidFill>
                  <a:schemeClr val="bg1"/>
                </a:solidFill>
                <a:latin typeface="Georgia" pitchFamily="18" charset="0"/>
              </a:rPr>
              <a:t>техник</a:t>
            </a:r>
            <a:endParaRPr lang="ru-RU" sz="2000" b="1" cap="all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7668344" cy="2585323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Дополнительная рабочая профессия: </a:t>
            </a:r>
            <a:r>
              <a:rPr lang="ru-RU" sz="2400" dirty="0" smtClean="0">
                <a:solidFill>
                  <a:schemeClr val="bg1"/>
                </a:solidFill>
              </a:rPr>
              <a:t>Слесарь-электрик по ремонту электрооборудования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Область профессиональной деятельности: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организация и проведение работ по техническому обслуживанию, ремонту и испытанию электрического и электромеханического оборудования и бытовой техники.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фессиональный электрик с электроинструментами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133" t="4371" r="2691" b="42232"/>
          <a:stretch>
            <a:fillRect/>
          </a:stretch>
        </p:blipFill>
        <p:spPr bwMode="auto">
          <a:xfrm>
            <a:off x="0" y="1340767"/>
            <a:ext cx="9144000" cy="51845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47861"/>
            <a:ext cx="9144000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6660232" cy="1512168"/>
          </a:xfrm>
          <a:prstGeom prst="rect">
            <a:avLst/>
          </a:prstGeom>
          <a:solidFill>
            <a:srgbClr val="047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13.02.08  Электроизоляционная, кабельная и конденсаторная техника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296" y="2924944"/>
            <a:ext cx="6336704" cy="400110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 </a:t>
            </a:r>
            <a:r>
              <a:rPr lang="ru-RU" sz="2000" b="1" cap="all" dirty="0" smtClean="0">
                <a:solidFill>
                  <a:schemeClr val="bg1"/>
                </a:solidFill>
                <a:latin typeface="Georgia" pitchFamily="18" charset="0"/>
              </a:rPr>
              <a:t>техник</a:t>
            </a:r>
            <a:endParaRPr lang="ru-RU" sz="2000" b="1" cap="all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7380312" cy="2492990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Дополнительная рабочая профессия:</a:t>
            </a:r>
            <a:r>
              <a:rPr lang="ru-RU" sz="2600" dirty="0" smtClean="0">
                <a:solidFill>
                  <a:schemeClr val="bg1"/>
                </a:solidFill>
              </a:rPr>
              <a:t> Контролер в производстве электроизоляционных материалов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Область профессиональной деятельности:</a:t>
            </a:r>
            <a:r>
              <a:rPr lang="ru-RU" sz="2600" dirty="0" smtClean="0">
                <a:solidFill>
                  <a:schemeClr val="bg1"/>
                </a:solidFill>
              </a:rPr>
              <a:t> организация и проведение работ по производству и испытанию кабельной и конденсаторной продукции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kp.ump.edu.my/images/ResearchAreas/mechatron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106" y="548680"/>
            <a:ext cx="5891894" cy="58206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5220072" cy="15121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15.02.13 Техническое обслуживание и ремонт систем вентиляции и кондиционирования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296" y="2845385"/>
            <a:ext cx="633670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Техник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8100392" cy="26161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Основные виды деятельности: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Дополнительная рабочая профессия: </a:t>
            </a:r>
            <a:r>
              <a:rPr lang="ru-RU" sz="2400" dirty="0" smtClean="0">
                <a:solidFill>
                  <a:schemeClr val="bg1"/>
                </a:solidFill>
              </a:rPr>
              <a:t>Слесарь-электрик по ремонту электрооборудования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Область профессиональной деятельности:</a:t>
            </a:r>
            <a:r>
              <a:rPr lang="ru-RU" sz="2400" dirty="0" smtClean="0">
                <a:solidFill>
                  <a:schemeClr val="bg1"/>
                </a:solidFill>
              </a:rPr>
              <a:t> организация и проведение работ по техническому обслуживанию, ремонту и испытанию электрического и электромеханического оборудования и бытовой техники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- 3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ontent-17.foto.my.mail.ru/community/mgts/_groupsphoto/h-1120.jpg"/>
          <p:cNvPicPr>
            <a:picLocks noChangeAspect="1" noChangeArrowheads="1"/>
          </p:cNvPicPr>
          <p:nvPr/>
        </p:nvPicPr>
        <p:blipFill>
          <a:blip r:embed="rId2" cstate="print"/>
          <a:srcRect l="17010" t="12857" r="13691" b="4344"/>
          <a:stretch>
            <a:fillRect/>
          </a:stretch>
        </p:blipFill>
        <p:spPr bwMode="auto">
          <a:xfrm>
            <a:off x="-1" y="1052736"/>
            <a:ext cx="9254769" cy="5805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5220072" cy="1512168"/>
          </a:xfrm>
          <a:prstGeom prst="rect">
            <a:avLst/>
          </a:prstGeom>
          <a:solidFill>
            <a:srgbClr val="047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Georgia Pro Light" pitchFamily="18" charset="0"/>
              </a:rPr>
              <a:t>11.02.02 </a:t>
            </a:r>
          </a:p>
          <a:p>
            <a:pPr algn="ctr"/>
            <a:r>
              <a:rPr lang="ru-RU" sz="2000" b="1" cap="all" dirty="0" smtClean="0">
                <a:latin typeface="Georgia Pro Light" pitchFamily="18" charset="0"/>
              </a:rPr>
              <a:t>Техническое обслуживание и ремонт радиоэлектронной техники (по отраслям)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296" y="2924944"/>
            <a:ext cx="6336704" cy="830997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Техник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5364088" cy="2677656"/>
          </a:xfrm>
          <a:prstGeom prst="rect">
            <a:avLst/>
          </a:prstGeom>
          <a:solidFill>
            <a:srgbClr val="047FBC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Область профессиональной деятельности: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организация и проведение работ по монтажу, ремонту, эксплуатации и техническому обслуживанию различных видов радиоэлектронной техники.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166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- 4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ia2.24aul.ru/imgs/5b1a9eff63d0d4ff2c73ad20/"/>
          <p:cNvPicPr>
            <a:picLocks noChangeAspect="1" noChangeArrowheads="1"/>
          </p:cNvPicPr>
          <p:nvPr/>
        </p:nvPicPr>
        <p:blipFill>
          <a:blip r:embed="rId2" cstate="print"/>
          <a:srcRect r="7350"/>
          <a:stretch>
            <a:fillRect/>
          </a:stretch>
        </p:blipFill>
        <p:spPr bwMode="auto">
          <a:xfrm>
            <a:off x="0" y="1052735"/>
            <a:ext cx="9144000" cy="582295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5220072" cy="15121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latin typeface="Georgia Pro Light" pitchFamily="18" charset="0"/>
            </a:endParaRPr>
          </a:p>
          <a:p>
            <a:pPr algn="ctr"/>
            <a:r>
              <a:rPr lang="ru-RU" sz="2400" b="1" cap="all" dirty="0" smtClean="0">
                <a:latin typeface="Georgia Pro Light" pitchFamily="18" charset="0"/>
              </a:rPr>
              <a:t>21.02.05 </a:t>
            </a:r>
          </a:p>
          <a:p>
            <a:pPr algn="ctr"/>
            <a:r>
              <a:rPr lang="ru-RU" sz="2400" b="1" cap="all" dirty="0" smtClean="0">
                <a:latin typeface="Georgia Pro Light" pitchFamily="18" charset="0"/>
              </a:rPr>
              <a:t>Земельно-имущественные отношения</a:t>
            </a:r>
          </a:p>
          <a:p>
            <a:pPr algn="ctr"/>
            <a:endParaRPr lang="ru-RU" sz="2400" b="1" dirty="0">
              <a:latin typeface="Georgia Pro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536" y="6211669"/>
            <a:ext cx="417646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Срок обучения на базе основного общего образования - 2 года 10 месяцев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296" y="2924944"/>
            <a:ext cx="6336704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квалификация специалиста: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Специалист по земельно-имущественным отношениям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4788024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Основные виды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Управление земельно-имущественным комплексом;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Осуществление кадастровых отношений;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Картографо-геодезическое сопровождение земельно-имущественных отношений;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Определение стоимости недвижимого имущества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562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Georgia Pro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на обучение осуществляется    </vt:lpstr>
      <vt:lpstr>Студенческий совет</vt:lpstr>
      <vt:lpstr>Студенческий совет</vt:lpstr>
      <vt:lpstr>Студенческий совет</vt:lpstr>
      <vt:lpstr>СПОРТИВНАЯ ЖИЗНЬ</vt:lpstr>
      <vt:lpstr>СТОЛОВАЯ</vt:lpstr>
      <vt:lpstr>Общежитие</vt:lpstr>
      <vt:lpstr>центр информационных и коммуникационных технологий</vt:lpstr>
      <vt:lpstr>центр информационных и коммуникационных технологий</vt:lpstr>
      <vt:lpstr>центр информационных и коммуникационных технологий</vt:lpstr>
      <vt:lpstr>центр информационных и коммуникационных технологий</vt:lpstr>
      <vt:lpstr>ИННОВАЦИОННАЯ ПЛОЩАДКА ПО РЕАЛИЗАЦИИ ТРИАЛЬНОГО ОБУЧЕНИЯ </vt:lpstr>
      <vt:lpstr>ИННОВАЦИОННАЯ ПЛОЩАДКА ПО РЕАЛИЗАЦИИ ТРИАЛЬНОГО ОБУЧЕНИЯ </vt:lpstr>
      <vt:lpstr>ИННОВАЦИОННАЯ ПЛОЩАДКА ПО РЕАЛИЗАЦИИ ТРИАЛЬНОГО ОБУЧЕНИЯ </vt:lpstr>
      <vt:lpstr>МЫ ГОРДИМСЯ НАШИМИ СТУДЕНТАМИ!</vt:lpstr>
      <vt:lpstr>прием документов </vt:lpstr>
      <vt:lpstr>ДЛЯ ПОСТУПЛЕНИЯ В ГБПОУ РМ «САРАНСКИЙ ЭЛЕКТРОМЕХАНИЧЕСКИЙ КОЛЛЕДЖ» НЕОБХОДИМЫ СЛЕДУЮЩИЕ ДОКУМЕНТЫ: </vt:lpstr>
      <vt:lpstr>Преимущества обучения  в колледже </vt:lpstr>
      <vt:lpstr>Презентация PowerPoint</vt:lpstr>
      <vt:lpstr>ПРИГЛАШАЕМ НА МАСТЕР-КЛАССЫ!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User-4</dc:creator>
  <cp:lastModifiedBy>студент</cp:lastModifiedBy>
  <cp:revision>37</cp:revision>
  <dcterms:created xsi:type="dcterms:W3CDTF">2021-01-06T13:01:19Z</dcterms:created>
  <dcterms:modified xsi:type="dcterms:W3CDTF">2021-02-26T13:58:53Z</dcterms:modified>
</cp:coreProperties>
</file>