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33"/>
  </p:notesMasterIdLst>
  <p:handoutMasterIdLst>
    <p:handoutMasterId r:id="rId34"/>
  </p:handoutMasterIdLst>
  <p:sldIdLst>
    <p:sldId id="647" r:id="rId2"/>
    <p:sldId id="741" r:id="rId3"/>
    <p:sldId id="742" r:id="rId4"/>
    <p:sldId id="743" r:id="rId5"/>
    <p:sldId id="744" r:id="rId6"/>
    <p:sldId id="745" r:id="rId7"/>
    <p:sldId id="746" r:id="rId8"/>
    <p:sldId id="747" r:id="rId9"/>
    <p:sldId id="748" r:id="rId10"/>
    <p:sldId id="749" r:id="rId11"/>
    <p:sldId id="750" r:id="rId12"/>
    <p:sldId id="751" r:id="rId13"/>
    <p:sldId id="752" r:id="rId14"/>
    <p:sldId id="753" r:id="rId15"/>
    <p:sldId id="754" r:id="rId16"/>
    <p:sldId id="755" r:id="rId17"/>
    <p:sldId id="756" r:id="rId18"/>
    <p:sldId id="757" r:id="rId19"/>
    <p:sldId id="758" r:id="rId20"/>
    <p:sldId id="759" r:id="rId21"/>
    <p:sldId id="760" r:id="rId22"/>
    <p:sldId id="761" r:id="rId23"/>
    <p:sldId id="762" r:id="rId24"/>
    <p:sldId id="763" r:id="rId25"/>
    <p:sldId id="764" r:id="rId26"/>
    <p:sldId id="772" r:id="rId27"/>
    <p:sldId id="776" r:id="rId28"/>
    <p:sldId id="777" r:id="rId29"/>
    <p:sldId id="780" r:id="rId30"/>
    <p:sldId id="781" r:id="rId31"/>
    <p:sldId id="775" r:id="rId32"/>
  </p:sldIdLst>
  <p:sldSz cx="9144000" cy="5143500" type="screen16x9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08155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816310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224465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632619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040775" algn="l" defTabSz="8163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448929" algn="l" defTabSz="8163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2857084" algn="l" defTabSz="8163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265239" algn="l" defTabSz="816310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38E"/>
    <a:srgbClr val="687A7B"/>
    <a:srgbClr val="5EA143"/>
    <a:srgbClr val="792637"/>
    <a:srgbClr val="339966"/>
    <a:srgbClr val="2D66A5"/>
    <a:srgbClr val="FF5050"/>
    <a:srgbClr val="376092"/>
    <a:srgbClr val="FF9999"/>
    <a:srgbClr val="C9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031" autoAdjust="0"/>
    <p:restoredTop sz="96947" autoAdjust="0"/>
  </p:normalViewPr>
  <p:slideViewPr>
    <p:cSldViewPr>
      <p:cViewPr>
        <p:scale>
          <a:sx n="150" d="100"/>
          <a:sy n="150" d="100"/>
        </p:scale>
        <p:origin x="-2238" y="-9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48" y="0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18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48" y="6456218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48" y="0"/>
            <a:ext cx="4302493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39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5"/>
            <a:ext cx="7942580" cy="30589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218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48" y="6456218"/>
            <a:ext cx="4302493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0815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1631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2446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3261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40775" algn="l" defTabSz="8163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929" algn="l" defTabSz="8163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7084" algn="l" defTabSz="8163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239" algn="l" defTabSz="81631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13 национальных проектов, 78 федеральных проектов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1A1F4-F4F5-47E1-B6AF-767468731AD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1A1F4-F4F5-47E1-B6AF-767468731AD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6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59FE40-05AD-4E56-8AC6-79D15872067E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8DC8-D69B-4DD4-B705-BAB4D558220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96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105FB-8F6F-4AB0-98BB-C8F385EFA86C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C4B0C-5B1C-4D2D-BC6C-401DA1BA2B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97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15226D-37F7-4585-B0E5-998238FB0C0D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BA8B8-A5A1-467E-AAA9-A273952E328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637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3" y="1"/>
            <a:ext cx="3744913" cy="410400"/>
          </a:xfrm>
        </p:spPr>
        <p:txBody>
          <a:bodyPr anchor="ctr">
            <a:normAutofit/>
          </a:bodyPr>
          <a:lstStyle>
            <a:lvl1pPr algn="r">
              <a:defRPr sz="1299">
                <a:solidFill>
                  <a:srgbClr val="015A9C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Arial" pitchFamily="34" charset="0"/>
              <a:buNone/>
              <a:defRPr sz="1598"/>
            </a:lvl1pPr>
            <a:lvl2pPr>
              <a:defRPr sz="1598"/>
            </a:lvl2pPr>
            <a:lvl3pPr>
              <a:defRPr sz="1598"/>
            </a:lvl3pPr>
            <a:lvl4pPr>
              <a:defRPr sz="1598"/>
            </a:lvl4pPr>
            <a:lvl5pPr>
              <a:defRPr sz="1598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8848"/>
            <a:ext cx="370385" cy="273844"/>
          </a:xfrm>
        </p:spPr>
        <p:txBody>
          <a:bodyPr/>
          <a:lstStyle/>
          <a:p>
            <a:fld id="{E7263A4D-3AE9-4510-B0AC-EAAE9F9C8A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198" y="411510"/>
            <a:ext cx="8229600" cy="702078"/>
          </a:xfrm>
          <a:prstGeom prst="rect">
            <a:avLst/>
          </a:prstGeom>
        </p:spPr>
        <p:txBody>
          <a:bodyPr vert="horz" lIns="162849" tIns="81451" rIns="162849" bIns="81451" rtlCol="0" anchor="ctr">
            <a:noAutofit/>
          </a:bodyPr>
          <a:lstStyle>
            <a:lvl1pPr>
              <a:defRPr>
                <a:solidFill>
                  <a:srgbClr val="015A9C"/>
                </a:solidFill>
              </a:defRPr>
            </a:lvl1pPr>
          </a:lstStyle>
          <a:p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096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3" y="1"/>
            <a:ext cx="3744913" cy="410400"/>
          </a:xfrm>
        </p:spPr>
        <p:txBody>
          <a:bodyPr anchor="ctr">
            <a:normAutofit/>
          </a:bodyPr>
          <a:lstStyle>
            <a:lvl1pPr algn="r">
              <a:defRPr sz="1299">
                <a:solidFill>
                  <a:srgbClr val="015A9C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Arial" pitchFamily="34" charset="0"/>
              <a:buNone/>
              <a:defRPr sz="1598"/>
            </a:lvl1pPr>
            <a:lvl2pPr>
              <a:defRPr sz="1598"/>
            </a:lvl2pPr>
            <a:lvl3pPr>
              <a:defRPr sz="1598"/>
            </a:lvl3pPr>
            <a:lvl4pPr>
              <a:defRPr sz="1598"/>
            </a:lvl4pPr>
            <a:lvl5pPr>
              <a:defRPr sz="1598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8848"/>
            <a:ext cx="370385" cy="273844"/>
          </a:xfrm>
        </p:spPr>
        <p:txBody>
          <a:bodyPr/>
          <a:lstStyle/>
          <a:p>
            <a:fld id="{E7263A4D-3AE9-4510-B0AC-EAAE9F9C8A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198" y="411510"/>
            <a:ext cx="8229600" cy="702078"/>
          </a:xfrm>
          <a:prstGeom prst="rect">
            <a:avLst/>
          </a:prstGeom>
        </p:spPr>
        <p:txBody>
          <a:bodyPr vert="horz" lIns="162849" tIns="81451" rIns="162849" bIns="81451" rtlCol="0" anchor="ctr">
            <a:noAutofit/>
          </a:bodyPr>
          <a:lstStyle>
            <a:lvl1pPr>
              <a:defRPr>
                <a:solidFill>
                  <a:srgbClr val="015A9C"/>
                </a:solidFill>
              </a:defRPr>
            </a:lvl1pPr>
          </a:lstStyle>
          <a:p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05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3" y="1"/>
            <a:ext cx="3744913" cy="410400"/>
          </a:xfrm>
        </p:spPr>
        <p:txBody>
          <a:bodyPr anchor="ctr">
            <a:normAutofit/>
          </a:bodyPr>
          <a:lstStyle>
            <a:lvl1pPr algn="r">
              <a:defRPr sz="1299">
                <a:solidFill>
                  <a:srgbClr val="015A9C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Arial" pitchFamily="34" charset="0"/>
              <a:buNone/>
              <a:defRPr sz="1598"/>
            </a:lvl1pPr>
            <a:lvl2pPr>
              <a:defRPr sz="1598"/>
            </a:lvl2pPr>
            <a:lvl3pPr>
              <a:defRPr sz="1598"/>
            </a:lvl3pPr>
            <a:lvl4pPr>
              <a:defRPr sz="1598"/>
            </a:lvl4pPr>
            <a:lvl5pPr>
              <a:defRPr sz="1598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16416" y="68848"/>
            <a:ext cx="370385" cy="273844"/>
          </a:xfrm>
        </p:spPr>
        <p:txBody>
          <a:bodyPr/>
          <a:lstStyle/>
          <a:p>
            <a:fld id="{E7263A4D-3AE9-4510-B0AC-EAAE9F9C8A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198" y="411510"/>
            <a:ext cx="8229600" cy="702078"/>
          </a:xfrm>
          <a:prstGeom prst="rect">
            <a:avLst/>
          </a:prstGeom>
        </p:spPr>
        <p:txBody>
          <a:bodyPr vert="horz" lIns="162849" tIns="81451" rIns="162849" bIns="81451" rtlCol="0" anchor="ctr">
            <a:noAutofit/>
          </a:bodyPr>
          <a:lstStyle>
            <a:lvl1pPr>
              <a:defRPr>
                <a:solidFill>
                  <a:srgbClr val="015A9C"/>
                </a:solidFill>
              </a:defRPr>
            </a:lvl1pPr>
          </a:lstStyle>
          <a:p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в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1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464E-0AD6-4415-BA10-97E2DFF1647E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17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FA08A7-6D8D-4636-B845-1D0DFA53E4D2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28155-2C58-4376-9E9F-B37F8CBA56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71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BAC78-499E-4754-9BE2-C1A52414E014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A2EFB-B466-4B93-8DD8-6B8D17B459B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30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24C26A-1E1C-41A3-A314-EDA5E0868D12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2DFC3-A927-4FD5-998D-5FEF529FDC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79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B0D98-2D5B-4524-9224-D9A7BCD26BEC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E66FA-4276-447F-A3C7-9121683CB1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64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D89B3A-27FE-46A5-93A2-569807B47623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51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B5A4E6-C319-40D8-A013-ADC9CE5F6C7E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671D5-AFD1-4600-87B8-EC0E16363B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BA9EC3-8F2A-441F-92ED-8343FE643AA2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6B163-F42F-4558-B02B-D3FE9013614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3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57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9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51521" y="843558"/>
            <a:ext cx="8640959" cy="0"/>
          </a:xfrm>
          <a:prstGeom prst="line">
            <a:avLst/>
          </a:prstGeom>
          <a:ln>
            <a:solidFill>
              <a:srgbClr val="687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414540" y="2230296"/>
            <a:ext cx="8487924" cy="176302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816017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98" dirty="0">
              <a:solidFill>
                <a:srgbClr val="0C41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029927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6017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C4177"/>
                </a:solidFill>
                <a:latin typeface="+mj-lt"/>
              </a:rPr>
              <a:t>Роль дополнительного профессионального образования в решении ключевых направлений национальных проектов развития Российской Федерации на период до 2024 года</a:t>
            </a:r>
            <a:endParaRPr lang="ru-RU" sz="3200" dirty="0">
              <a:solidFill>
                <a:srgbClr val="0C417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05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508" y="1"/>
            <a:ext cx="7300987" cy="51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95660" y="3075263"/>
            <a:ext cx="158686" cy="507328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14962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АРХИВ\Мои документы1\обсуждение закона и порядка\нац проекты_инфографика\нац проекты_инфографика_page-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54" y="-63035"/>
            <a:ext cx="7553895" cy="53401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5862" y="2284030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8145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АРХИВ\Мои документы1\обсуждение закона и порядка\нац проекты_инфографика\нац проекты_инфографика_page-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54" y="-63035"/>
            <a:ext cx="7553895" cy="53401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7791" y="2787542"/>
            <a:ext cx="158686" cy="507328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14100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АРХИВ\Мои документы1\обсуждение закона и порядка\нац проекты_инфографика\нац проекты_инфографика_page-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53" y="-63035"/>
            <a:ext cx="7553895" cy="53401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59695" y="1564727"/>
            <a:ext cx="246114" cy="968544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7792" y="1924379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87792" y="2353393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8718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АРХИВ\Мои документы1\обсуждение закона и порядка\нац проекты_инфографика\нац проекты_инфографика_page-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7765" y="2099752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7765" y="917354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6222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АРХИВ\Мои документы1\обсуждение закона и порядка\нац проекты_инфографика\нац проекты_инфографика_page-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54" y="-63035"/>
            <a:ext cx="7553895" cy="53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5834" y="2607035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5862" y="3255089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244438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АРХИВ\Мои документы1\обсуждение закона и порядка\нац проекты_инфографика\нац проекты_инфографика_page-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7792" y="1492797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1799" y="2353393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13519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АРХИВ\Мои документы1\обсуждение закона и порядка\нац проекты_инфографика\нац проекты_инфографика_page-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6022" y="1420867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9695" y="2099752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9714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АРХИВ\Мои документы1\обсуждение закона и порядка\нац проекты_инфографика\нац проекты_инфографика_page-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168516" y="2715612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23858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АРХИВ\Мои документы1\обсуждение закона и порядка\нац проекты_инфографика\нац проекты_инфографика_page-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31652" y="3470880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5931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689" y="342901"/>
            <a:ext cx="7796908" cy="165340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98" b="1" dirty="0"/>
              <a:t/>
            </a:r>
            <a:br>
              <a:rPr lang="ru-RU" sz="2498" b="1" dirty="0"/>
            </a:br>
            <a:r>
              <a:rPr lang="ru-RU" sz="2498" b="1" dirty="0">
                <a:ea typeface="Roboto Black" pitchFamily="2" charset="0"/>
              </a:rPr>
              <a:t>Указ Президента Российской Федерации </a:t>
            </a:r>
            <a:br>
              <a:rPr lang="ru-RU" sz="2498" b="1" dirty="0">
                <a:ea typeface="Roboto Black" pitchFamily="2" charset="0"/>
              </a:rPr>
            </a:br>
            <a:r>
              <a:rPr lang="ru-RU" sz="2498" b="1" dirty="0">
                <a:ea typeface="Roboto Black" pitchFamily="2" charset="0"/>
              </a:rPr>
              <a:t>от 7 мая 2018 г. № 204 </a:t>
            </a:r>
            <a:br>
              <a:rPr lang="ru-RU" sz="2498" b="1" dirty="0">
                <a:ea typeface="Roboto Black" pitchFamily="2" charset="0"/>
              </a:rPr>
            </a:br>
            <a:r>
              <a:rPr lang="ru-RU" sz="2498" b="1" dirty="0">
                <a:ea typeface="Roboto Black" pitchFamily="2" charset="0"/>
              </a:rPr>
              <a:t>«О национальных целях и стратегических задачах развития Российской Федерации </a:t>
            </a:r>
            <a:br>
              <a:rPr lang="ru-RU" sz="2498" b="1" dirty="0">
                <a:ea typeface="Roboto Black" pitchFamily="2" charset="0"/>
              </a:rPr>
            </a:br>
            <a:r>
              <a:rPr lang="ru-RU" sz="2498" b="1" dirty="0">
                <a:ea typeface="Roboto Black" pitchFamily="2" charset="0"/>
              </a:rPr>
              <a:t>на период до 2024 года» </a:t>
            </a:r>
            <a:r>
              <a:rPr lang="ru-RU" sz="2498" dirty="0"/>
              <a:t/>
            </a:r>
            <a:br>
              <a:rPr lang="ru-RU" sz="2498" dirty="0"/>
            </a:br>
            <a:endParaRPr lang="ru-RU" sz="2498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435" y="2248064"/>
            <a:ext cx="8451451" cy="2699950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Президент поставил перед Правительством Российской Федерации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в целях осуществления прорывного научно-технологического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и социально-экономического развития Российской Федерации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п</a:t>
            </a:r>
            <a:r>
              <a:rPr lang="ru-RU" dirty="0" smtClean="0">
                <a:ea typeface="Roboto Light" pitchFamily="2" charset="0"/>
              </a:rPr>
              <a:t>ри разработке национальных  проектов обеспечить</a:t>
            </a:r>
            <a:r>
              <a:rPr lang="ru-RU" b="1" dirty="0" smtClean="0">
                <a:ea typeface="Roboto Light" pitchFamily="2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навыков, включая овладение компетенциями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в области цифровой экономики</a:t>
            </a:r>
          </a:p>
          <a:p>
            <a:pPr>
              <a:buNone/>
            </a:pPr>
            <a:endParaRPr lang="ru-RU" b="1" dirty="0">
              <a:solidFill>
                <a:srgbClr val="FF0000"/>
              </a:solidFill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4" name="Picture 4" descr="герб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06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АРХИВ\Мои документы1\обсуждение закона и порядка\нац проекты_инфографика\нац проекты_инфографика_page-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9695" y="1816483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6664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АРХИВ\Мои документы1\обсуждение закона и порядка\нац проекты_инфографика\нац проекты_инфографика_page-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54" y="-63035"/>
            <a:ext cx="7553895" cy="53401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23756" y="2032273"/>
            <a:ext cx="138714" cy="184483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899" b="1" dirty="0"/>
              <a:t>!</a:t>
            </a:r>
            <a:endParaRPr lang="ru-RU" sz="899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23756" y="2314962"/>
            <a:ext cx="138714" cy="184483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899" b="1" dirty="0"/>
              <a:t>!</a:t>
            </a:r>
            <a:endParaRPr lang="ru-RU" sz="899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3730" y="2460999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59722" y="3219123"/>
            <a:ext cx="138714" cy="184483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899" b="1" dirty="0"/>
              <a:t>!</a:t>
            </a:r>
            <a:endParaRPr lang="ru-RU" sz="899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59722" y="3901829"/>
            <a:ext cx="138714" cy="184483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899" b="1" dirty="0"/>
              <a:t>!</a:t>
            </a:r>
            <a:endParaRPr lang="ru-RU" sz="899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7792" y="1276560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20833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АРХИВ\Мои документы1\обсуждение закона и порядка\нац проекты_инфографика\нац проекты_инфографика_page-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9695" y="1384901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69476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АРХИВ\Мои документы1\обсуждение закона и порядка\нац проекты_инфографика\нац проекты_инфографика_page-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23757" y="2248065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23757" y="2607035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23757" y="3003333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78154" y="1492797"/>
            <a:ext cx="253098" cy="507328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25932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АРХИВ\Мои документы1\обсуждение закона и порядка\нац проекты_инфографика\нац проекты_инфографика_page-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556" y="0"/>
            <a:ext cx="7553895" cy="53401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3583" y="2463856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3583" y="2859472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37370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АРХИВ\Мои документы1\обсуждение закона и порядка\нац проекты_инфографика\нац проекты_инфографика_page-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pic>
        <p:nvPicPr>
          <p:cNvPr id="54275" name="Picture 3" descr="D:\АРХИВ\Мои документы1\обсуждение закона и порядка\нац проекты_инфографика\нац проекты_инфографика_page-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8489" y="2463856"/>
            <a:ext cx="246114" cy="507328"/>
          </a:xfrm>
          <a:prstGeom prst="rect">
            <a:avLst/>
          </a:prstGeom>
        </p:spPr>
        <p:txBody>
          <a:bodyPr wrap="none" lIns="45667" tIns="22833" rIns="45667" bIns="22833">
            <a:spAutoFit/>
          </a:bodyPr>
          <a:lstStyle/>
          <a:p>
            <a:r>
              <a:rPr lang="ru-RU" sz="2997" b="1" dirty="0"/>
              <a:t>!</a:t>
            </a:r>
            <a:endParaRPr lang="ru-RU" sz="2997" dirty="0"/>
          </a:p>
        </p:txBody>
      </p:sp>
    </p:spTree>
    <p:extLst>
      <p:ext uri="{BB962C8B-B14F-4D97-AF65-F5344CB8AC3E}">
        <p14:creationId xmlns:p14="http://schemas.microsoft.com/office/powerpoint/2010/main" val="17372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over-hr.nl/wp-content/uploads/2018/06/Fotolia_143844646_Subscription_Monthly_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74" y="0"/>
            <a:ext cx="8164088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473577" y="426940"/>
            <a:ext cx="8204755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Национальная программа </a:t>
            </a:r>
            <a:r>
              <a:rPr lang="ru-RU" sz="2000" b="1" dirty="0">
                <a:solidFill>
                  <a:schemeClr val="tx2"/>
                </a:solidFill>
              </a:rPr>
              <a:t>«Цифровая </a:t>
            </a:r>
            <a:r>
              <a:rPr lang="ru-RU" sz="2000" b="1" dirty="0" smtClean="0">
                <a:solidFill>
                  <a:schemeClr val="tx2"/>
                </a:solidFill>
              </a:rPr>
              <a:t>экономика РФ»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Федеральный проект «Кадры для цифровой экономики»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6C04C6-0692-8A42-BBA9-2845D63830FE}"/>
              </a:ext>
            </a:extLst>
          </p:cNvPr>
          <p:cNvSpPr/>
          <p:nvPr/>
        </p:nvSpPr>
        <p:spPr>
          <a:xfrm>
            <a:off x="395536" y="1207490"/>
            <a:ext cx="8184677" cy="3202042"/>
          </a:xfrm>
          <a:prstGeom prst="rect">
            <a:avLst/>
          </a:prstGeom>
          <a:solidFill>
            <a:srgbClr val="023B7A"/>
          </a:solidFill>
          <a:ln w="6350"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144000" tIns="108000" rIns="144000" bIns="144000">
            <a:no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b="1" dirty="0">
                <a:solidFill>
                  <a:srgbClr val="023B7A"/>
                </a:solidFill>
              </a:rPr>
              <a:t>Цифровое </a:t>
            </a:r>
            <a:r>
              <a:rPr lang="ru-RU" sz="1200" b="1" dirty="0" smtClean="0">
                <a:solidFill>
                  <a:srgbClr val="023B7A"/>
                </a:solidFill>
              </a:rPr>
              <a:t>управления</a:t>
            </a:r>
            <a:endParaRPr lang="ru-RU" sz="1200" b="1" dirty="0">
              <a:solidFill>
                <a:srgbClr val="023B7A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BF21A-706F-EB46-A385-4FB85ED84C7C}"/>
              </a:ext>
            </a:extLst>
          </p:cNvPr>
          <p:cNvSpPr/>
          <p:nvPr/>
        </p:nvSpPr>
        <p:spPr>
          <a:xfrm>
            <a:off x="732411" y="2415370"/>
            <a:ext cx="3269792" cy="162662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noAutofit/>
          </a:bodyPr>
          <a:lstStyle/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 smtClean="0">
                <a:solidFill>
                  <a:srgbClr val="003366"/>
                </a:solidFill>
              </a:rPr>
              <a:t>2019 год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>
                <a:solidFill>
                  <a:srgbClr val="003366"/>
                </a:solidFill>
              </a:rPr>
              <a:t>7</a:t>
            </a:r>
            <a:r>
              <a:rPr lang="ru-RU" sz="2400" b="1" dirty="0" smtClean="0">
                <a:solidFill>
                  <a:srgbClr val="003366"/>
                </a:solidFill>
              </a:rPr>
              <a:t> программ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 smtClean="0">
                <a:solidFill>
                  <a:srgbClr val="003366"/>
                </a:solidFill>
              </a:rPr>
              <a:t>407 слушателей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0BF21A-706F-EB46-A385-4FB85ED84C7C}"/>
              </a:ext>
            </a:extLst>
          </p:cNvPr>
          <p:cNvSpPr/>
          <p:nvPr/>
        </p:nvSpPr>
        <p:spPr>
          <a:xfrm>
            <a:off x="4968044" y="2415367"/>
            <a:ext cx="3384376" cy="162662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noAutofit/>
          </a:bodyPr>
          <a:lstStyle/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 smtClean="0">
                <a:solidFill>
                  <a:srgbClr val="003366"/>
                </a:solidFill>
              </a:rPr>
              <a:t>2020 год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 smtClean="0">
                <a:solidFill>
                  <a:srgbClr val="003366"/>
                </a:solidFill>
              </a:rPr>
              <a:t>10 программ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2400" b="1" dirty="0" smtClean="0">
                <a:solidFill>
                  <a:srgbClr val="003366"/>
                </a:solidFill>
              </a:rPr>
              <a:t>1259 слушателей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0BF21A-706F-EB46-A385-4FB85ED84C7C}"/>
              </a:ext>
            </a:extLst>
          </p:cNvPr>
          <p:cNvSpPr/>
          <p:nvPr/>
        </p:nvSpPr>
        <p:spPr>
          <a:xfrm>
            <a:off x="732411" y="1419622"/>
            <a:ext cx="7704856" cy="6396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noAutofit/>
          </a:bodyPr>
          <a:lstStyle/>
          <a:p>
            <a:pPr algn="ctr">
              <a:buClr>
                <a:schemeClr val="bg1">
                  <a:lumMod val="50000"/>
                </a:schemeClr>
              </a:buClr>
            </a:pPr>
            <a:r>
              <a:rPr lang="ru-RU" sz="1600" b="1" dirty="0" smtClean="0"/>
              <a:t>Прошли обучение по программам повышения квалификации</a:t>
            </a:r>
            <a:r>
              <a:rPr lang="ru-RU" sz="1600" dirty="0"/>
              <a:t> </a:t>
            </a:r>
            <a:r>
              <a:rPr lang="ru-RU" sz="1600" b="1" dirty="0" smtClean="0"/>
              <a:t>в ИДПО УГНТУ</a:t>
            </a:r>
            <a:endParaRPr lang="ru-RU" sz="2400" b="1" dirty="0" smtClean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473577" y="426940"/>
            <a:ext cx="820475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Национальная программа «Цифровая экономика РФ» 2021 г.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6C04C6-0692-8A42-BBA9-2845D63830FE}"/>
              </a:ext>
            </a:extLst>
          </p:cNvPr>
          <p:cNvSpPr/>
          <p:nvPr/>
        </p:nvSpPr>
        <p:spPr>
          <a:xfrm>
            <a:off x="493655" y="885861"/>
            <a:ext cx="8184677" cy="4001119"/>
          </a:xfrm>
          <a:prstGeom prst="rect">
            <a:avLst/>
          </a:prstGeom>
          <a:solidFill>
            <a:srgbClr val="023B7A"/>
          </a:solidFill>
          <a:ln w="6350"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144000" tIns="108000" rIns="144000" bIns="144000">
            <a:no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b="1" dirty="0" smtClean="0">
                <a:solidFill>
                  <a:srgbClr val="023B7A"/>
                </a:solidFill>
              </a:rPr>
              <a:t>Цифровое управления пер</a:t>
            </a:r>
            <a:endParaRPr lang="ru-RU" sz="1200" b="1" dirty="0">
              <a:solidFill>
                <a:srgbClr val="023B7A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827584" y="1070934"/>
            <a:ext cx="2592288" cy="33010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Федеральный проект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ru-RU" sz="1400" b="1" dirty="0" smtClean="0">
                <a:solidFill>
                  <a:srgbClr val="003366"/>
                </a:solidFill>
              </a:rPr>
              <a:t>Кадры для цифровой экономики</a:t>
            </a:r>
          </a:p>
          <a:p>
            <a:pPr>
              <a:buClr>
                <a:schemeClr val="bg1">
                  <a:lumMod val="50000"/>
                </a:schemeClr>
              </a:buClr>
            </a:pPr>
            <a:endParaRPr lang="ru-RU" sz="7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ru-RU" sz="1100" b="1" dirty="0" smtClean="0"/>
              <a:t>Цель – развитие компетенций </a:t>
            </a:r>
            <a:r>
              <a:rPr lang="ru-RU" sz="1100" b="1" dirty="0"/>
              <a:t>цифровой экономики среди различных групп населения </a:t>
            </a:r>
            <a:endParaRPr lang="ru-RU" sz="1100" b="1" dirty="0" smtClean="0"/>
          </a:p>
          <a:p>
            <a:pPr lvl="0"/>
            <a:r>
              <a:rPr lang="ru-RU" sz="1100" b="1" dirty="0" smtClean="0"/>
              <a:t>за </a:t>
            </a:r>
            <a:r>
              <a:rPr lang="ru-RU" sz="1100" b="1" dirty="0"/>
              <a:t>счет мер </a:t>
            </a:r>
            <a:r>
              <a:rPr lang="ru-RU" sz="1100" b="1" dirty="0" smtClean="0"/>
              <a:t>господдержки</a:t>
            </a:r>
          </a:p>
          <a:p>
            <a:pPr lvl="0"/>
            <a:endParaRPr lang="ru-RU" sz="800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/>
              <a:t>нормативный объем программы от 72 до </a:t>
            </a:r>
            <a:r>
              <a:rPr lang="ru-RU" sz="1100" dirty="0" smtClean="0"/>
              <a:t>250 </a:t>
            </a:r>
            <a:r>
              <a:rPr lang="ru-RU" sz="1100" dirty="0"/>
              <a:t>часов</a:t>
            </a:r>
            <a:endParaRPr lang="ru-RU" sz="11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стоимость до 60 000 рублей         с привлечением средств федерального бюджета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соответствие программы курса одному из 24 направлений</a:t>
            </a:r>
            <a:endParaRPr lang="ru-RU" sz="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4486118" y="1070932"/>
            <a:ext cx="3974314" cy="363097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ru-RU" sz="1400" b="1" dirty="0" smtClean="0">
                <a:solidFill>
                  <a:srgbClr val="003366"/>
                </a:solidFill>
              </a:rPr>
              <a:t>Направления</a:t>
            </a:r>
          </a:p>
          <a:p>
            <a:r>
              <a:rPr lang="ru-RU" sz="850" dirty="0"/>
              <a:t>1. Большие </a:t>
            </a:r>
            <a:r>
              <a:rPr lang="ru-RU" sz="850" dirty="0" smtClean="0"/>
              <a:t>данные</a:t>
            </a:r>
            <a:endParaRPr lang="ru-RU" sz="850" dirty="0"/>
          </a:p>
          <a:p>
            <a:r>
              <a:rPr lang="ru-RU" sz="850" dirty="0"/>
              <a:t>2. Интернет </a:t>
            </a:r>
            <a:r>
              <a:rPr lang="ru-RU" sz="850" dirty="0" smtClean="0"/>
              <a:t>вещей</a:t>
            </a:r>
            <a:endParaRPr lang="ru-RU" sz="850" dirty="0"/>
          </a:p>
          <a:p>
            <a:r>
              <a:rPr lang="ru-RU" sz="850" dirty="0"/>
              <a:t>3. Искусственный </a:t>
            </a:r>
            <a:r>
              <a:rPr lang="ru-RU" sz="850" dirty="0" smtClean="0"/>
              <a:t>интеллект</a:t>
            </a:r>
            <a:endParaRPr lang="ru-RU" sz="850" dirty="0"/>
          </a:p>
          <a:p>
            <a:r>
              <a:rPr lang="ru-RU" sz="850" dirty="0"/>
              <a:t>4. Квантовые </a:t>
            </a:r>
            <a:r>
              <a:rPr lang="ru-RU" sz="850" dirty="0" smtClean="0"/>
              <a:t>технологии</a:t>
            </a:r>
            <a:endParaRPr lang="ru-RU" sz="850" dirty="0"/>
          </a:p>
          <a:p>
            <a:r>
              <a:rPr lang="ru-RU" sz="850" dirty="0"/>
              <a:t>5. </a:t>
            </a:r>
            <a:r>
              <a:rPr lang="ru-RU" sz="850" dirty="0" err="1"/>
              <a:t>Кибербезопасность</a:t>
            </a:r>
            <a:r>
              <a:rPr lang="ru-RU" sz="850" dirty="0"/>
              <a:t> и защита </a:t>
            </a:r>
            <a:r>
              <a:rPr lang="ru-RU" sz="850" dirty="0" smtClean="0"/>
              <a:t>данных</a:t>
            </a:r>
            <a:endParaRPr lang="ru-RU" sz="850" dirty="0"/>
          </a:p>
          <a:p>
            <a:r>
              <a:rPr lang="ru-RU" sz="850" dirty="0"/>
              <a:t>6. </a:t>
            </a:r>
            <a:r>
              <a:rPr lang="ru-RU" sz="850" dirty="0" err="1"/>
              <a:t>Нейротехнологии</a:t>
            </a:r>
            <a:r>
              <a:rPr lang="ru-RU" sz="850" dirty="0"/>
              <a:t>, виртуальная и дополненная </a:t>
            </a:r>
            <a:r>
              <a:rPr lang="ru-RU" sz="850" dirty="0" smtClean="0"/>
              <a:t>реальность</a:t>
            </a:r>
            <a:endParaRPr lang="ru-RU" sz="850" dirty="0"/>
          </a:p>
          <a:p>
            <a:r>
              <a:rPr lang="ru-RU" sz="850" dirty="0"/>
              <a:t>7. Новые и портативные источники </a:t>
            </a:r>
            <a:r>
              <a:rPr lang="ru-RU" sz="850" dirty="0" smtClean="0"/>
              <a:t>энергии</a:t>
            </a:r>
            <a:endParaRPr lang="ru-RU" sz="850" dirty="0"/>
          </a:p>
          <a:p>
            <a:r>
              <a:rPr lang="ru-RU" sz="850" dirty="0"/>
              <a:t>8. Новые производственные </a:t>
            </a:r>
            <a:r>
              <a:rPr lang="ru-RU" sz="850" dirty="0" smtClean="0"/>
              <a:t>технологии</a:t>
            </a:r>
            <a:endParaRPr lang="ru-RU" sz="850" dirty="0"/>
          </a:p>
          <a:p>
            <a:r>
              <a:rPr lang="ru-RU" sz="850" dirty="0"/>
              <a:t>9. Программирование и создание </a:t>
            </a:r>
            <a:r>
              <a:rPr lang="ru-RU" sz="850" dirty="0" smtClean="0"/>
              <a:t>ИТ-продуктов</a:t>
            </a:r>
            <a:endParaRPr lang="ru-RU" sz="850" dirty="0"/>
          </a:p>
          <a:p>
            <a:r>
              <a:rPr lang="ru-RU" sz="850" dirty="0"/>
              <a:t>10. Промышленный дизайн и </a:t>
            </a:r>
            <a:r>
              <a:rPr lang="ru-RU" sz="850" dirty="0" smtClean="0"/>
              <a:t>3D-моделирование</a:t>
            </a:r>
            <a:endParaRPr lang="ru-RU" sz="850" dirty="0"/>
          </a:p>
          <a:p>
            <a:r>
              <a:rPr lang="ru-RU" sz="850" dirty="0"/>
              <a:t>11. Промышленный </a:t>
            </a:r>
            <a:r>
              <a:rPr lang="ru-RU" sz="850" dirty="0" smtClean="0"/>
              <a:t>интернет</a:t>
            </a:r>
            <a:endParaRPr lang="ru-RU" sz="850" dirty="0"/>
          </a:p>
          <a:p>
            <a:r>
              <a:rPr lang="ru-RU" sz="850" dirty="0"/>
              <a:t>12. Разработка компьютерных игр и мультимедийных </a:t>
            </a:r>
            <a:r>
              <a:rPr lang="ru-RU" sz="850" dirty="0" smtClean="0"/>
              <a:t>приложений</a:t>
            </a:r>
            <a:endParaRPr lang="ru-RU" sz="850" dirty="0"/>
          </a:p>
          <a:p>
            <a:r>
              <a:rPr lang="ru-RU" sz="850" dirty="0"/>
              <a:t>13. Разработка мобильных </a:t>
            </a:r>
            <a:r>
              <a:rPr lang="ru-RU" sz="850" dirty="0" smtClean="0"/>
              <a:t>приложений</a:t>
            </a:r>
            <a:endParaRPr lang="ru-RU" sz="850" dirty="0"/>
          </a:p>
          <a:p>
            <a:r>
              <a:rPr lang="ru-RU" sz="850" dirty="0"/>
              <a:t>14. Распределенные и облачные </a:t>
            </a:r>
            <a:r>
              <a:rPr lang="ru-RU" sz="850" dirty="0" smtClean="0"/>
              <a:t>вычисления</a:t>
            </a:r>
            <a:endParaRPr lang="ru-RU" sz="850" dirty="0"/>
          </a:p>
          <a:p>
            <a:r>
              <a:rPr lang="ru-RU" sz="850" dirty="0"/>
              <a:t>15. </a:t>
            </a:r>
            <a:r>
              <a:rPr lang="ru-RU" sz="850" dirty="0" err="1"/>
              <a:t>Сенсорика</a:t>
            </a:r>
            <a:r>
              <a:rPr lang="ru-RU" sz="850" dirty="0"/>
              <a:t> и компоненты </a:t>
            </a:r>
            <a:r>
              <a:rPr lang="ru-RU" sz="850" dirty="0" smtClean="0"/>
              <a:t>робототехники</a:t>
            </a:r>
            <a:endParaRPr lang="ru-RU" sz="850" dirty="0"/>
          </a:p>
          <a:p>
            <a:r>
              <a:rPr lang="ru-RU" sz="850" dirty="0"/>
              <a:t>16. Системное </a:t>
            </a:r>
            <a:r>
              <a:rPr lang="ru-RU" sz="850" dirty="0" smtClean="0"/>
              <a:t>администрирование</a:t>
            </a:r>
            <a:endParaRPr lang="ru-RU" sz="850" dirty="0"/>
          </a:p>
          <a:p>
            <a:r>
              <a:rPr lang="ru-RU" sz="850" dirty="0"/>
              <a:t>17. Системы распределенного </a:t>
            </a:r>
            <a:r>
              <a:rPr lang="ru-RU" sz="850" dirty="0" smtClean="0"/>
              <a:t>реестра</a:t>
            </a:r>
            <a:endParaRPr lang="ru-RU" sz="850" dirty="0"/>
          </a:p>
          <a:p>
            <a:r>
              <a:rPr lang="ru-RU" sz="850" dirty="0"/>
              <a:t>18. Технологии беспроводной </a:t>
            </a:r>
            <a:r>
              <a:rPr lang="ru-RU" sz="850" dirty="0" smtClean="0"/>
              <a:t>связи</a:t>
            </a:r>
            <a:endParaRPr lang="ru-RU" sz="850" dirty="0"/>
          </a:p>
          <a:p>
            <a:r>
              <a:rPr lang="ru-RU" sz="850" dirty="0"/>
              <a:t>19. Технологии управления свойствами биологических </a:t>
            </a:r>
            <a:r>
              <a:rPr lang="ru-RU" sz="850" dirty="0" smtClean="0"/>
              <a:t>объектов</a:t>
            </a:r>
            <a:endParaRPr lang="ru-RU" sz="850" dirty="0"/>
          </a:p>
          <a:p>
            <a:r>
              <a:rPr lang="ru-RU" sz="850" dirty="0"/>
              <a:t>20. Управление, основанное на </a:t>
            </a:r>
            <a:r>
              <a:rPr lang="ru-RU" sz="850" dirty="0" smtClean="0"/>
              <a:t>данных</a:t>
            </a:r>
            <a:endParaRPr lang="ru-RU" sz="850" dirty="0"/>
          </a:p>
          <a:p>
            <a:r>
              <a:rPr lang="ru-RU" sz="850" dirty="0"/>
              <a:t>21. Управление цифровой </a:t>
            </a:r>
            <a:r>
              <a:rPr lang="ru-RU" sz="850" dirty="0" smtClean="0"/>
              <a:t>трансформацией</a:t>
            </a:r>
            <a:endParaRPr lang="ru-RU" sz="850" dirty="0"/>
          </a:p>
          <a:p>
            <a:r>
              <a:rPr lang="ru-RU" sz="850" dirty="0"/>
              <a:t>22. Цифровой </a:t>
            </a:r>
            <a:r>
              <a:rPr lang="ru-RU" sz="850" dirty="0" smtClean="0"/>
              <a:t>дизайн</a:t>
            </a:r>
            <a:endParaRPr lang="ru-RU" sz="850" dirty="0"/>
          </a:p>
          <a:p>
            <a:r>
              <a:rPr lang="ru-RU" sz="850" dirty="0"/>
              <a:t>23. Цифровой маркетинг и </a:t>
            </a:r>
            <a:r>
              <a:rPr lang="ru-RU" sz="850" dirty="0" smtClean="0"/>
              <a:t>медиа</a:t>
            </a:r>
            <a:endParaRPr lang="ru-RU" sz="850" dirty="0"/>
          </a:p>
          <a:p>
            <a:r>
              <a:rPr lang="ru-RU" sz="850" dirty="0"/>
              <a:t>24. Электроника и радиотехника</a:t>
            </a:r>
            <a:endParaRPr lang="ru-RU" sz="85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473577" y="195486"/>
            <a:ext cx="820475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Национальные проекты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6C04C6-0692-8A42-BBA9-2845D63830FE}"/>
              </a:ext>
            </a:extLst>
          </p:cNvPr>
          <p:cNvSpPr/>
          <p:nvPr/>
        </p:nvSpPr>
        <p:spPr>
          <a:xfrm>
            <a:off x="494931" y="1131590"/>
            <a:ext cx="8184677" cy="3744416"/>
          </a:xfrm>
          <a:prstGeom prst="rect">
            <a:avLst/>
          </a:prstGeom>
          <a:solidFill>
            <a:srgbClr val="023B7A"/>
          </a:solidFill>
          <a:ln w="6350"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144000" tIns="108000" rIns="144000" bIns="144000">
            <a:noAutofit/>
          </a:bodyPr>
          <a:lstStyle/>
          <a:p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744402" y="1347614"/>
            <a:ext cx="2711474" cy="322317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Федеральный проект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1400" b="1" dirty="0">
                <a:solidFill>
                  <a:srgbClr val="003366"/>
                </a:solidFill>
              </a:rPr>
              <a:t>Содействие </a:t>
            </a:r>
            <a:r>
              <a:rPr lang="ru-RU" sz="1400" b="1" dirty="0" smtClean="0">
                <a:solidFill>
                  <a:srgbClr val="003366"/>
                </a:solidFill>
              </a:rPr>
              <a:t>занятости </a:t>
            </a:r>
          </a:p>
          <a:p>
            <a:endParaRPr lang="ru-RU" sz="800" b="1" dirty="0" smtClean="0">
              <a:solidFill>
                <a:srgbClr val="003366"/>
              </a:solidFill>
            </a:endParaRPr>
          </a:p>
          <a:p>
            <a:r>
              <a:rPr lang="ru-RU" sz="1100" b="1" dirty="0" smtClean="0"/>
              <a:t>Цель </a:t>
            </a:r>
            <a:r>
              <a:rPr lang="ru-RU" sz="1100" b="1" dirty="0"/>
              <a:t>– обучение по программам дополнительного образования, актуальным для дальнейшего </a:t>
            </a:r>
            <a:r>
              <a:rPr lang="ru-RU" sz="1100" b="1" dirty="0" err="1"/>
              <a:t>трудоустройста</a:t>
            </a:r>
            <a:r>
              <a:rPr lang="ru-RU" sz="1100" b="1" dirty="0"/>
              <a:t> (в </a:t>
            </a:r>
            <a:r>
              <a:rPr lang="ru-RU" sz="1100" b="1" dirty="0" err="1"/>
              <a:t>т.ч</a:t>
            </a:r>
            <a:r>
              <a:rPr lang="ru-RU" sz="1100" b="1" dirty="0"/>
              <a:t>. оформление ИП, </a:t>
            </a:r>
            <a:r>
              <a:rPr lang="ru-RU" sz="1100" b="1" dirty="0" err="1"/>
              <a:t>самозанятости</a:t>
            </a:r>
            <a:r>
              <a:rPr lang="ru-RU" sz="1100" b="1" dirty="0"/>
              <a:t>) за счет мер </a:t>
            </a:r>
            <a:r>
              <a:rPr lang="ru-RU" sz="1100" b="1" dirty="0" smtClean="0"/>
              <a:t>господдержки</a:t>
            </a:r>
          </a:p>
          <a:p>
            <a:endParaRPr lang="ru-RU" sz="500" b="1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программы дополнительного образования и профессионального обучения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нормативный объем программ </a:t>
            </a:r>
            <a:r>
              <a:rPr lang="ru-RU" sz="1100" dirty="0"/>
              <a:t>от 72 до 256 </a:t>
            </a:r>
            <a:r>
              <a:rPr lang="ru-RU" sz="1100" dirty="0" smtClean="0"/>
              <a:t>часов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стоимость до 81 100 рублей за счет средств федерального бюджета</a:t>
            </a:r>
            <a:endParaRPr lang="ru-RU" sz="11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1201" y="699542"/>
            <a:ext cx="819840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Демография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4121454" y="1275606"/>
            <a:ext cx="4338978" cy="205362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r>
              <a:rPr lang="ru-RU" sz="1400" b="1" dirty="0" smtClean="0">
                <a:solidFill>
                  <a:srgbClr val="003366"/>
                </a:solidFill>
              </a:rPr>
              <a:t>Категории граждан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граждане, ищущие </a:t>
            </a:r>
            <a:r>
              <a:rPr lang="ru-RU" sz="1100" dirty="0"/>
              <a:t>работу и </a:t>
            </a:r>
            <a:r>
              <a:rPr lang="ru-RU" sz="1100" dirty="0" smtClean="0"/>
              <a:t>обратившиеся </a:t>
            </a:r>
            <a:r>
              <a:rPr lang="ru-RU" sz="1100" dirty="0"/>
              <a:t>в органы службы занятости, включая безработных </a:t>
            </a:r>
            <a:r>
              <a:rPr lang="ru-RU" sz="1100" dirty="0" smtClean="0"/>
              <a:t>граждан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лица </a:t>
            </a:r>
            <a:r>
              <a:rPr lang="ru-RU" sz="1100" dirty="0"/>
              <a:t>в возрасте 50-ти лет и </a:t>
            </a:r>
            <a:r>
              <a:rPr lang="ru-RU" sz="1100" dirty="0" smtClean="0"/>
              <a:t>старше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лиц </a:t>
            </a:r>
            <a:r>
              <a:rPr lang="ru-RU" sz="1100" dirty="0"/>
              <a:t>предпенсионного </a:t>
            </a:r>
            <a:r>
              <a:rPr lang="ru-RU" sz="1100" dirty="0" smtClean="0"/>
              <a:t>возраста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женщины, </a:t>
            </a:r>
            <a:r>
              <a:rPr lang="ru-RU" sz="1100" dirty="0"/>
              <a:t>находящихся в отпуске по уходу за </a:t>
            </a:r>
            <a:r>
              <a:rPr lang="ru-RU" sz="1100" dirty="0" smtClean="0"/>
              <a:t>ребенком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/>
              <a:t>женщины имеющие </a:t>
            </a:r>
            <a:r>
              <a:rPr lang="ru-RU" sz="1100" dirty="0"/>
              <a:t>детей дошкольного возраста, не </a:t>
            </a:r>
            <a:r>
              <a:rPr lang="ru-RU" sz="1100" dirty="0" smtClean="0"/>
              <a:t>состоящие </a:t>
            </a:r>
            <a:r>
              <a:rPr lang="ru-RU" sz="1100" dirty="0"/>
              <a:t>в трудовых отношениях и </a:t>
            </a:r>
            <a:r>
              <a:rPr lang="ru-RU" sz="1100" dirty="0" smtClean="0"/>
              <a:t>обратившиеся </a:t>
            </a:r>
            <a:r>
              <a:rPr lang="ru-RU" sz="1100" dirty="0"/>
              <a:t>в органы службы занятости, </a:t>
            </a:r>
            <a:r>
              <a:rPr lang="ru-RU" sz="1100" dirty="0" smtClean="0"/>
              <a:t>стремящиеся </a:t>
            </a:r>
            <a:r>
              <a:rPr lang="ru-RU" sz="1100" dirty="0"/>
              <a:t>возобновить трудовую </a:t>
            </a:r>
            <a:r>
              <a:rPr lang="ru-RU" sz="1100" dirty="0" smtClean="0"/>
              <a:t>деятельность</a:t>
            </a:r>
            <a:endParaRPr lang="ru-RU" sz="1200" dirty="0">
              <a:solidFill>
                <a:srgbClr val="003366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4121454" y="3558448"/>
            <a:ext cx="4338978" cy="103795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r>
              <a:rPr lang="ru-RU" sz="1400" b="1" dirty="0" smtClean="0">
                <a:solidFill>
                  <a:srgbClr val="003366"/>
                </a:solidFill>
              </a:rPr>
              <a:t>Договорные отношения</a:t>
            </a:r>
          </a:p>
          <a:p>
            <a:r>
              <a:rPr lang="ru-RU" sz="1100" dirty="0"/>
              <a:t>Трехсторонний договор между </a:t>
            </a:r>
            <a:r>
              <a:rPr lang="ru-RU" sz="1100" b="1" dirty="0" smtClean="0"/>
              <a:t>обучающимся -работодателем - образовательной </a:t>
            </a:r>
            <a:r>
              <a:rPr lang="ru-RU" sz="1100" b="1" dirty="0"/>
              <a:t>организацией </a:t>
            </a:r>
            <a:r>
              <a:rPr lang="ru-RU" sz="1100" dirty="0"/>
              <a:t>(вариант для работающих граждан </a:t>
            </a:r>
            <a:r>
              <a:rPr lang="ru-RU" sz="1100" dirty="0" smtClean="0"/>
              <a:t>и вариант </a:t>
            </a:r>
            <a:r>
              <a:rPr lang="ru-RU" sz="1100" dirty="0"/>
              <a:t>для ищущих работу, включая </a:t>
            </a:r>
            <a:r>
              <a:rPr lang="ru-RU" sz="1100" dirty="0" smtClean="0"/>
              <a:t>безработных</a:t>
            </a:r>
            <a:r>
              <a:rPr lang="ru-RU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78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102" y="1744551"/>
            <a:ext cx="7013205" cy="312857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ru-RU" sz="3796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296" b="1" dirty="0"/>
              <a:t>Национальные проекты построены вокруг человека, ради достижения нового качества жизни для всех поколений, которое может быть обеспечено только при динамичном развитии России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endParaRPr lang="ru-RU" sz="4296" b="1" dirty="0"/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296" b="1" dirty="0"/>
              <a:t>В.В. Путин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296" b="1" dirty="0"/>
              <a:t/>
            </a:r>
            <a:br>
              <a:rPr lang="ru-RU" sz="4296" b="1" dirty="0"/>
            </a:br>
            <a:endParaRPr lang="ru-RU" sz="3097" b="1" dirty="0"/>
          </a:p>
        </p:txBody>
      </p:sp>
      <p:pic>
        <p:nvPicPr>
          <p:cNvPr id="5" name="Picture 4" descr="герб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9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473577" y="426940"/>
            <a:ext cx="820475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Национальные проекты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6C04C6-0692-8A42-BBA9-2845D63830FE}"/>
              </a:ext>
            </a:extLst>
          </p:cNvPr>
          <p:cNvSpPr/>
          <p:nvPr/>
        </p:nvSpPr>
        <p:spPr>
          <a:xfrm>
            <a:off x="494931" y="1203598"/>
            <a:ext cx="8184677" cy="3744416"/>
          </a:xfrm>
          <a:prstGeom prst="rect">
            <a:avLst/>
          </a:prstGeom>
          <a:solidFill>
            <a:srgbClr val="023B7A"/>
          </a:solidFill>
          <a:ln w="6350"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 lIns="144000" tIns="108000" rIns="144000" bIns="144000">
            <a:noAutofit/>
          </a:bodyPr>
          <a:lstStyle/>
          <a:p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85263D-52CC-D54E-9307-F38303803887}"/>
              </a:ext>
            </a:extLst>
          </p:cNvPr>
          <p:cNvSpPr/>
          <p:nvPr/>
        </p:nvSpPr>
        <p:spPr>
          <a:xfrm>
            <a:off x="744402" y="1347614"/>
            <a:ext cx="7608018" cy="338437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108000" tIns="72000" rIns="108000" bIns="7200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Федеральный проект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u-RU" sz="1400" b="1" dirty="0">
                <a:solidFill>
                  <a:srgbClr val="003366"/>
                </a:solidFill>
              </a:rPr>
              <a:t>Содействие </a:t>
            </a:r>
            <a:r>
              <a:rPr lang="ru-RU" sz="1400" b="1" dirty="0" smtClean="0">
                <a:solidFill>
                  <a:srgbClr val="003366"/>
                </a:solidFill>
              </a:rPr>
              <a:t>занятости </a:t>
            </a:r>
          </a:p>
          <a:p>
            <a:endParaRPr lang="ru-RU" sz="800" b="1" dirty="0" smtClean="0">
              <a:solidFill>
                <a:srgbClr val="003366"/>
              </a:solidFill>
            </a:endParaRPr>
          </a:p>
          <a:p>
            <a:r>
              <a:rPr lang="ru-RU" sz="1600" dirty="0"/>
              <a:t>Р</a:t>
            </a:r>
            <a:r>
              <a:rPr lang="ru-RU" sz="1600" dirty="0" smtClean="0"/>
              <a:t>аботодатель </a:t>
            </a:r>
            <a:r>
              <a:rPr lang="ru-RU" sz="1600" dirty="0"/>
              <a:t>сможет получить господдержку при трудоустройстве граждан, которые были зарегистрированы в центрах занятости до 1 января 2021 года. </a:t>
            </a:r>
            <a:endParaRPr lang="ru-RU" sz="1600" dirty="0" smtClean="0"/>
          </a:p>
          <a:p>
            <a:r>
              <a:rPr lang="ru-RU" sz="1600" dirty="0" smtClean="0"/>
              <a:t>Субсидия </a:t>
            </a:r>
            <a:r>
              <a:rPr lang="ru-RU" sz="1600" dirty="0"/>
              <a:t>будет равна трем минимальным размерам оплаты труда, увеличенным на районный коэффициент, сумму страховых взносов и количество трудоустроенных граждан. </a:t>
            </a:r>
            <a:endParaRPr lang="ru-RU" sz="1600" dirty="0" smtClean="0"/>
          </a:p>
          <a:p>
            <a:pPr>
              <a:spcBef>
                <a:spcPts val="600"/>
              </a:spcBef>
            </a:pPr>
            <a:r>
              <a:rPr lang="ru-RU" sz="1600" dirty="0" smtClean="0"/>
              <a:t>Первый </a:t>
            </a:r>
            <a:r>
              <a:rPr lang="ru-RU" sz="1600" dirty="0"/>
              <a:t>платеж организация получит через месяц после трудоустройства </a:t>
            </a:r>
            <a:r>
              <a:rPr lang="ru-RU" sz="1600" dirty="0" smtClean="0"/>
              <a:t>безработного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Второй</a:t>
            </a:r>
            <a:r>
              <a:rPr lang="ru-RU" sz="1600" dirty="0"/>
              <a:t> – через три </a:t>
            </a:r>
            <a:r>
              <a:rPr lang="ru-RU" sz="1600" dirty="0" smtClean="0"/>
              <a:t>месяца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Третий</a:t>
            </a:r>
            <a:r>
              <a:rPr lang="ru-RU" sz="1600" dirty="0"/>
              <a:t> – через шесть </a:t>
            </a:r>
            <a:r>
              <a:rPr lang="ru-RU" sz="1600" dirty="0" smtClean="0"/>
              <a:t>месяцев</a:t>
            </a:r>
            <a:r>
              <a:rPr lang="ru-RU" sz="1600" dirty="0"/>
              <a:t> 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1201" y="847361"/>
            <a:ext cx="819840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Демография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291962" y="3146561"/>
            <a:ext cx="4856302" cy="1510536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buFont typeface="Wingdings 2" pitchFamily="18" charset="2"/>
              <a:buNone/>
            </a:pPr>
            <a:endParaRPr lang="ru-RU" altLang="ru-RU" b="1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ru-RU" alt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altLang="ru-RU" sz="4795" b="1" dirty="0">
                <a:cs typeface="Arial" pitchFamily="34" charset="0"/>
              </a:rPr>
              <a:t>ЛАЛАЕВА ЗОЯ АЛЕКСАНДРОВНА</a:t>
            </a:r>
          </a:p>
          <a:p>
            <a:pPr>
              <a:buNone/>
            </a:pPr>
            <a:r>
              <a:rPr lang="ru-RU" altLang="ru-RU" sz="4795" b="1" dirty="0" smtClean="0">
                <a:cs typeface="Arial" pitchFamily="34" charset="0"/>
              </a:rPr>
              <a:t>Начальник </a:t>
            </a:r>
            <a:r>
              <a:rPr lang="ru-RU" altLang="ru-RU" sz="4795" b="1" dirty="0">
                <a:cs typeface="Arial" pitchFamily="34" charset="0"/>
              </a:rPr>
              <a:t>учебно-организационного отдела</a:t>
            </a:r>
          </a:p>
          <a:p>
            <a:pPr>
              <a:buNone/>
            </a:pPr>
            <a:r>
              <a:rPr lang="ru-RU" altLang="ru-RU" sz="4795" b="1" dirty="0">
                <a:cs typeface="Arial" pitchFamily="34" charset="0"/>
              </a:rPr>
              <a:t>Института дополнительного профессионального образования </a:t>
            </a:r>
          </a:p>
          <a:p>
            <a:pPr>
              <a:buNone/>
            </a:pPr>
            <a:r>
              <a:rPr lang="ru-RU" altLang="ru-RU" sz="4795" b="1" dirty="0">
                <a:cs typeface="Arial" pitchFamily="34" charset="0"/>
              </a:rPr>
              <a:t>Уфимского государственного нефтяного технического  университета,</a:t>
            </a:r>
          </a:p>
          <a:p>
            <a:pPr>
              <a:buNone/>
            </a:pPr>
            <a:r>
              <a:rPr lang="ru-RU" altLang="ru-RU" sz="4795" b="1" dirty="0" err="1">
                <a:cs typeface="Arial" pitchFamily="34" charset="0"/>
              </a:rPr>
              <a:t>канд.техн.наук</a:t>
            </a:r>
            <a:r>
              <a:rPr lang="ru-RU" altLang="ru-RU" sz="4795" b="1" dirty="0">
                <a:cs typeface="Arial" pitchFamily="34" charset="0"/>
              </a:rPr>
              <a:t>, доцент</a:t>
            </a:r>
          </a:p>
          <a:p>
            <a:pPr>
              <a:buNone/>
            </a:pPr>
            <a:r>
              <a:rPr lang="ru-RU" altLang="ru-RU" sz="4795" b="1" dirty="0">
                <a:cs typeface="Arial" pitchFamily="34" charset="0"/>
              </a:rPr>
              <a:t>(347) 242-43-77;</a:t>
            </a:r>
            <a:r>
              <a:rPr lang="en-US" altLang="ru-RU" sz="4795" b="1" dirty="0">
                <a:cs typeface="Arial" pitchFamily="34" charset="0"/>
              </a:rPr>
              <a:t>  lalaevaza@ipkoil.ru</a:t>
            </a:r>
            <a:endParaRPr lang="ru-RU" altLang="ru-RU" sz="4795" b="1" dirty="0">
              <a:cs typeface="Arial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ru-RU" altLang="ru-RU" sz="3996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1962" y="1484862"/>
            <a:ext cx="8487925" cy="1014582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 algn="ctr">
              <a:buNone/>
            </a:pPr>
            <a:r>
              <a:rPr lang="ru-RU" sz="2697" b="1" dirty="0">
                <a:latin typeface="+mj-lt"/>
              </a:rPr>
              <a:t>ОТ ОБРАЗОВАНИЯ ЛИЧНОСТИ – </a:t>
            </a:r>
          </a:p>
          <a:p>
            <a:pPr algn="ctr">
              <a:buNone/>
            </a:pPr>
            <a:r>
              <a:rPr lang="ru-RU" sz="2697" b="1" dirty="0">
                <a:latin typeface="+mj-lt"/>
              </a:rPr>
              <a:t>К ЭКОНОМИЧЕСКОМУ БЛАГОСОСТОЯНИЮ РОССИИ</a:t>
            </a:r>
            <a:endParaRPr lang="ru-RU" altLang="ru-RU" sz="2697" b="1" dirty="0">
              <a:latin typeface="+mj-lt"/>
              <a:cs typeface="Arial" pitchFamily="34" charset="0"/>
            </a:endParaRPr>
          </a:p>
          <a:p>
            <a:pPr algn="ctr"/>
            <a:endParaRPr lang="ru-RU" altLang="ru-RU" sz="899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997" y="413098"/>
            <a:ext cx="7436658" cy="26621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  <a:t/>
            </a:r>
            <a:b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</a:b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  <a:t>29 сентября 2018 г. утверждены Председателем Правительства Российской Федерации </a:t>
            </a:r>
            <a:b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</a:b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  <a:t>ОСНОВНЫЕ НАПРАВЛЕНИЯ </a:t>
            </a:r>
            <a:b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</a:b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  <a:t>деятельности Правительства Российской Федерации </a:t>
            </a:r>
            <a:b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</a:b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ea typeface="Roboto Black" pitchFamily="2" charset="0"/>
                <a:cs typeface="Calibri" pitchFamily="34" charset="0"/>
              </a:rPr>
              <a:t>на период до 2024 года в целях р</a:t>
            </a:r>
            <a:r>
              <a:rPr lang="ru-RU" sz="2198" b="1" dirty="0">
                <a:solidFill>
                  <a:schemeClr val="tx2">
                    <a:lumMod val="75000"/>
                  </a:schemeClr>
                </a:solidFill>
              </a:rPr>
              <a:t>еализации положений </a:t>
            </a:r>
            <a:br>
              <a:rPr lang="ru-RU" sz="2198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198" b="1" dirty="0">
                <a:solidFill>
                  <a:schemeClr val="tx2">
                    <a:lumMod val="75000"/>
                  </a:schemeClr>
                </a:solidFill>
              </a:rPr>
              <a:t>Указа Президента Российской Федерации </a:t>
            </a:r>
            <a:br>
              <a:rPr lang="ru-RU" sz="2198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198" b="1" dirty="0">
                <a:solidFill>
                  <a:schemeClr val="tx2">
                    <a:lumMod val="75000"/>
                  </a:schemeClr>
                </a:solidFill>
              </a:rPr>
              <a:t>от 7 мая 2018 г. № 204</a:t>
            </a:r>
            <a:r>
              <a:rPr lang="ru-RU" sz="2198" b="1" dirty="0"/>
              <a:t/>
            </a:r>
            <a:br>
              <a:rPr lang="ru-RU" sz="2198" b="1" dirty="0"/>
            </a:br>
            <a:r>
              <a:rPr lang="ru-RU" sz="2098" b="1" dirty="0">
                <a:solidFill>
                  <a:schemeClr val="tx2">
                    <a:lumMod val="75000"/>
                  </a:schemeClr>
                </a:solidFill>
                <a:latin typeface="Roboto Black" pitchFamily="2" charset="0"/>
                <a:ea typeface="Roboto Black" pitchFamily="2" charset="0"/>
                <a:cs typeface="Calibri" pitchFamily="34" charset="0"/>
              </a:rPr>
              <a:t/>
            </a:r>
            <a:br>
              <a:rPr lang="ru-RU" sz="2098" b="1" dirty="0">
                <a:solidFill>
                  <a:schemeClr val="tx2">
                    <a:lumMod val="75000"/>
                  </a:schemeClr>
                </a:solidFill>
                <a:latin typeface="Roboto Black" pitchFamily="2" charset="0"/>
                <a:ea typeface="Roboto Black" pitchFamily="2" charset="0"/>
                <a:cs typeface="Calibri" pitchFamily="34" charset="0"/>
              </a:rPr>
            </a:br>
            <a:r>
              <a:rPr lang="ru-RU" sz="2098" dirty="0">
                <a:latin typeface="Roboto Black" pitchFamily="2" charset="0"/>
                <a:ea typeface="Roboto Black" pitchFamily="2" charset="0"/>
                <a:cs typeface="Times New Roman" pitchFamily="18" charset="0"/>
              </a:rPr>
              <a:t/>
            </a:r>
            <a:br>
              <a:rPr lang="ru-RU" sz="2098" dirty="0">
                <a:latin typeface="Roboto Black" pitchFamily="2" charset="0"/>
                <a:ea typeface="Roboto Black" pitchFamily="2" charset="0"/>
                <a:cs typeface="Times New Roman" pitchFamily="18" charset="0"/>
              </a:rPr>
            </a:br>
            <a:endParaRPr lang="ru-RU" sz="2098" dirty="0"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28435" y="2823507"/>
            <a:ext cx="8487132" cy="194128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None/>
            </a:pPr>
            <a:endParaRPr lang="ru-RU" b="1" dirty="0" smtClean="0">
              <a:latin typeface="Roboto Light" pitchFamily="2" charset="0"/>
              <a:ea typeface="Roboto Light" pitchFamily="2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ea typeface="Roboto Light" pitchFamily="2" charset="0"/>
              </a:rPr>
              <a:t>…..усилия Правительства Российской Федерации будут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ea typeface="Roboto Light" pitchFamily="2" charset="0"/>
              </a:rPr>
              <a:t>направлены </a:t>
            </a: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на создание благоприятной среды для развития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человеческого капитала, где важным условием является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развитие системы образования с  учетом изменяющихся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ea typeface="Roboto Light" pitchFamily="2" charset="0"/>
              </a:rPr>
              <a:t>объективных и субъективных потребностей</a:t>
            </a:r>
          </a:p>
          <a:p>
            <a:endParaRPr lang="ru-RU" dirty="0"/>
          </a:p>
        </p:txBody>
      </p:sp>
      <p:pic>
        <p:nvPicPr>
          <p:cNvPr id="5" name="Picture 4" descr="герб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5291304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sp>
        <p:nvSpPr>
          <p:cNvPr id="31" name="Овал 30"/>
          <p:cNvSpPr/>
          <p:nvPr/>
        </p:nvSpPr>
        <p:spPr>
          <a:xfrm>
            <a:off x="7449213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586" y="413098"/>
            <a:ext cx="6718300" cy="108012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198" b="1" dirty="0">
                <a:solidFill>
                  <a:srgbClr val="FF0000"/>
                </a:solidFill>
              </a:rPr>
              <a:t>КЛЮЧЕВАЯ ЗАДАЧА </a:t>
            </a:r>
            <a:br>
              <a:rPr lang="ru-RU" sz="2198" b="1" dirty="0">
                <a:solidFill>
                  <a:srgbClr val="FF0000"/>
                </a:solidFill>
              </a:rPr>
            </a:br>
            <a:r>
              <a:rPr lang="ru-RU" sz="2198" b="1" dirty="0">
                <a:solidFill>
                  <a:srgbClr val="FF0000"/>
                </a:solidFill>
              </a:rPr>
              <a:t>деятельности Правительства Российской Федерации</a:t>
            </a:r>
            <a:br>
              <a:rPr lang="ru-RU" sz="2198" b="1" dirty="0">
                <a:solidFill>
                  <a:srgbClr val="FF0000"/>
                </a:solidFill>
              </a:rPr>
            </a:br>
            <a:r>
              <a:rPr lang="ru-RU" sz="2198" b="1" dirty="0">
                <a:solidFill>
                  <a:srgbClr val="FF0000"/>
                </a:solidFill>
              </a:rPr>
              <a:t>в области образования направлена на:</a:t>
            </a:r>
            <a:r>
              <a:rPr lang="ru-RU" sz="2198" dirty="0">
                <a:solidFill>
                  <a:srgbClr val="FF0000"/>
                </a:solidFill>
              </a:rPr>
              <a:t/>
            </a:r>
            <a:br>
              <a:rPr lang="ru-RU" sz="2198" dirty="0">
                <a:solidFill>
                  <a:srgbClr val="FF0000"/>
                </a:solidFill>
              </a:rPr>
            </a:br>
            <a:endParaRPr lang="ru-RU" sz="2398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962" y="2756689"/>
            <a:ext cx="2265482" cy="2112832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удовлетворение возрастающего спроса стратегически важных отраслей в </a:t>
            </a:r>
            <a:r>
              <a:rPr lang="ru-RU" sz="1399" b="1" dirty="0" err="1">
                <a:latin typeface="+mn-lt"/>
                <a:ea typeface="Calibri" pitchFamily="34" charset="0"/>
                <a:cs typeface="Times New Roman" pitchFamily="18" charset="0"/>
              </a:rPr>
              <a:t>высококвали-фицированных</a:t>
            </a: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 кадрах, обладающих высоким уровнем </a:t>
            </a:r>
            <a:r>
              <a:rPr lang="ru-RU" sz="1399" b="1" dirty="0" err="1">
                <a:latin typeface="+mn-lt"/>
                <a:ea typeface="Calibri" pitchFamily="34" charset="0"/>
                <a:cs typeface="Times New Roman" pitchFamily="18" charset="0"/>
              </a:rPr>
              <a:t>профессио-нальной</a:t>
            </a: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 компетенции </a:t>
            </a:r>
          </a:p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по критически важным технико-технологическим направлениям, </a:t>
            </a:r>
            <a:r>
              <a:rPr lang="ru-RU" sz="1399" b="1" dirty="0" err="1">
                <a:latin typeface="+mn-lt"/>
                <a:ea typeface="Calibri" pitchFamily="34" charset="0"/>
                <a:cs typeface="Times New Roman" pitchFamily="18" charset="0"/>
              </a:rPr>
              <a:t>профес-сиям</a:t>
            </a: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 и специальностям</a:t>
            </a:r>
            <a:endParaRPr lang="ru-RU" sz="1399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37778" y="2823506"/>
            <a:ext cx="1690361" cy="1079472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формирование целостной системы воспроизводства кадров для научно-технологического развития страны</a:t>
            </a:r>
            <a:endParaRPr lang="ru-RU" sz="1399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5513" y="2787542"/>
            <a:ext cx="1510535" cy="1423925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вхождение России в число</a:t>
            </a:r>
          </a:p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10 ведущих стран мира по качеству общего образования</a:t>
            </a:r>
          </a:p>
          <a:p>
            <a:pPr>
              <a:lnSpc>
                <a:spcPct val="80000"/>
              </a:lnSpc>
            </a:pPr>
            <a:endParaRPr lang="ru-RU" sz="1399" b="1" dirty="0">
              <a:latin typeface="+mn-lt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1399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5352" y="2787542"/>
            <a:ext cx="1258780" cy="1423925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расширение присутствия российских университетов </a:t>
            </a:r>
          </a:p>
          <a:p>
            <a:pPr>
              <a:lnSpc>
                <a:spcPct val="80000"/>
              </a:lnSpc>
            </a:pPr>
            <a:r>
              <a:rPr lang="ru-RU" sz="1399" b="1" dirty="0">
                <a:latin typeface="+mn-lt"/>
                <a:ea typeface="Calibri" pitchFamily="34" charset="0"/>
                <a:cs typeface="Times New Roman" pitchFamily="18" charset="0"/>
              </a:rPr>
              <a:t>в топ-500 глобальных рейтингов университетов</a:t>
            </a:r>
            <a:endParaRPr lang="ru-RU" sz="1399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01144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pic>
        <p:nvPicPr>
          <p:cNvPr id="14" name="Picture 1" descr="C:\Users\Зоя\Desktop\обсуждение закона и порядка\обучение_презинтации_Хрипунова\пиктограммы\teamwork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39520" y="1860692"/>
            <a:ext cx="575728" cy="575728"/>
          </a:xfrm>
          <a:prstGeom prst="rect">
            <a:avLst/>
          </a:prstGeom>
          <a:noFill/>
        </p:spPr>
      </p:pic>
      <p:sp>
        <p:nvSpPr>
          <p:cNvPr id="29" name="Овал 28"/>
          <p:cNvSpPr/>
          <p:nvPr/>
        </p:nvSpPr>
        <p:spPr>
          <a:xfrm>
            <a:off x="3025500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25" y="1924377"/>
            <a:ext cx="503513" cy="5035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08" y="1888412"/>
            <a:ext cx="575442" cy="575442"/>
          </a:xfrm>
          <a:prstGeom prst="rect">
            <a:avLst/>
          </a:prstGeom>
        </p:spPr>
      </p:pic>
      <p:pic>
        <p:nvPicPr>
          <p:cNvPr id="28674" name="Picture 2" descr="D:\АРХИВ\Мои документы1\ПК ППС УГНТУ\ПК ППС по активным методам обучения\ПК ППС _презентации\internet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99198" y="1852448"/>
            <a:ext cx="611408" cy="611407"/>
          </a:xfrm>
          <a:prstGeom prst="rect">
            <a:avLst/>
          </a:prstGeom>
          <a:noFill/>
        </p:spPr>
      </p:pic>
      <p:pic>
        <p:nvPicPr>
          <p:cNvPr id="16" name="Picture 4" descr="герб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5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484196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sp>
        <p:nvSpPr>
          <p:cNvPr id="10" name="Овал 9"/>
          <p:cNvSpPr/>
          <p:nvPr/>
        </p:nvSpPr>
        <p:spPr>
          <a:xfrm>
            <a:off x="4161143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sp>
        <p:nvSpPr>
          <p:cNvPr id="11" name="Овал 10"/>
          <p:cNvSpPr/>
          <p:nvPr/>
        </p:nvSpPr>
        <p:spPr>
          <a:xfrm>
            <a:off x="6838091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899"/>
          </a:p>
        </p:txBody>
      </p:sp>
      <p:sp>
        <p:nvSpPr>
          <p:cNvPr id="15" name="Прямоугольник 14"/>
          <p:cNvSpPr/>
          <p:nvPr/>
        </p:nvSpPr>
        <p:spPr>
          <a:xfrm>
            <a:off x="1334871" y="2859472"/>
            <a:ext cx="1942081" cy="912183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повышение качества общего образования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и модернизация профессионального образования</a:t>
            </a:r>
            <a:endParaRPr lang="ru-RU" sz="14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60593" y="2859472"/>
            <a:ext cx="1798258" cy="912183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создание современной цифровой образовательной среды</a:t>
            </a:r>
            <a:endParaRPr lang="ru-RU" sz="1400" dirty="0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06223" y="2869679"/>
            <a:ext cx="2229839" cy="1256893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формирование </a:t>
            </a:r>
            <a:r>
              <a:rPr lang="ru-RU" sz="1400" b="1" dirty="0" err="1">
                <a:latin typeface="+mn-lt"/>
                <a:ea typeface="Roboto Light" pitchFamily="2" charset="0"/>
              </a:rPr>
              <a:t>высококвалифициро-ванных</a:t>
            </a:r>
            <a:r>
              <a:rPr lang="ru-RU" sz="1400" b="1" dirty="0">
                <a:latin typeface="+mn-lt"/>
                <a:ea typeface="Roboto Light" pitchFamily="2" charset="0"/>
              </a:rPr>
              <a:t> педагогических коллективов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в учреждениях профессионального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и общего образования</a:t>
            </a:r>
            <a:endParaRPr lang="ru-RU" sz="1400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695598"/>
            <a:ext cx="7085097" cy="415124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r>
              <a:rPr lang="ru-RU" sz="2398" b="1" dirty="0">
                <a:latin typeface="+mj-lt"/>
              </a:rPr>
              <a:t>В рамках решения этой задачи будет обеспечено </a:t>
            </a:r>
            <a:endParaRPr lang="ru-RU" sz="2398" dirty="0">
              <a:latin typeface="+mj-lt"/>
            </a:endParaRPr>
          </a:p>
        </p:txBody>
      </p:sp>
      <p:pic>
        <p:nvPicPr>
          <p:cNvPr id="9217" name="Picture 1" descr="C:\Users\Зоя\Desktop\обсуждение закона и порядка\обучение_презинтации_Хрипунова\пиктограммы\teamwork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76467" y="1860692"/>
            <a:ext cx="575728" cy="575728"/>
          </a:xfrm>
          <a:prstGeom prst="rect">
            <a:avLst/>
          </a:prstGeom>
          <a:noFill/>
        </p:spPr>
      </p:pic>
      <p:pic>
        <p:nvPicPr>
          <p:cNvPr id="9218" name="Picture 2" descr="C:\Users\Зоя\Desktop\обсуждение закона и порядка\обучение_презинтации_Хрипунова\пиктограммы\user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56125" y="1928628"/>
            <a:ext cx="678407" cy="678407"/>
          </a:xfrm>
          <a:prstGeom prst="rect">
            <a:avLst/>
          </a:prstGeom>
          <a:noFill/>
        </p:spPr>
      </p:pic>
      <p:pic>
        <p:nvPicPr>
          <p:cNvPr id="9219" name="Picture 3" descr="C:\Users\Зоя\Desktop\обсуждение закона и порядка\обучение_презинтации_Хрипунова\пиктограммы\digital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 flipH="1">
            <a:off x="4270793" y="1893214"/>
            <a:ext cx="620229" cy="620228"/>
          </a:xfrm>
          <a:prstGeom prst="rect">
            <a:avLst/>
          </a:prstGeom>
          <a:noFill/>
        </p:spPr>
      </p:pic>
      <p:pic>
        <p:nvPicPr>
          <p:cNvPr id="13" name="Picture 4" descr="герб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903555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900"/>
          </a:p>
        </p:txBody>
      </p:sp>
      <p:sp>
        <p:nvSpPr>
          <p:cNvPr id="10" name="Овал 9"/>
          <p:cNvSpPr/>
          <p:nvPr/>
        </p:nvSpPr>
        <p:spPr>
          <a:xfrm>
            <a:off x="4161143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900"/>
          </a:p>
        </p:txBody>
      </p:sp>
      <p:sp>
        <p:nvSpPr>
          <p:cNvPr id="11" name="Овал 10"/>
          <p:cNvSpPr/>
          <p:nvPr/>
        </p:nvSpPr>
        <p:spPr>
          <a:xfrm>
            <a:off x="7269387" y="1785320"/>
            <a:ext cx="821716" cy="821715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9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85" y="1276560"/>
            <a:ext cx="539417" cy="5394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38650" y="413098"/>
            <a:ext cx="6941237" cy="939883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+mn-lt"/>
              </a:rPr>
              <a:t>В системе профессионального образования Правительством Российской Федерации будут осуществляться мероприятия, обеспечивающие: </a:t>
            </a:r>
            <a:endParaRPr lang="ru-RU" sz="2400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435" y="2859472"/>
            <a:ext cx="2517238" cy="1429248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модернизацию профессионального образования, в том числе внедрение адаптивных (</a:t>
            </a:r>
            <a:r>
              <a:rPr lang="ru-RU" sz="1400" b="1" dirty="0" smtClean="0">
                <a:latin typeface="+mn-lt"/>
                <a:ea typeface="Roboto Light" pitchFamily="2" charset="0"/>
              </a:rPr>
              <a:t>самоприспосабливающихся</a:t>
            </a:r>
            <a:r>
              <a:rPr lang="ru-RU" sz="1400" b="1" dirty="0">
                <a:latin typeface="+mn-lt"/>
                <a:ea typeface="Roboto Light" pitchFamily="2" charset="0"/>
              </a:rPr>
              <a:t>), практико-ориентированных образовательных программ СПО и 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57081" y="2796567"/>
            <a:ext cx="2445630" cy="1601602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формирование более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100 центров опережающей профессиональной подготовки и 5 тыс. мастерских, оснащенных современным оборудованием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по стандартам </a:t>
            </a:r>
            <a:r>
              <a:rPr lang="ru-RU" sz="1400" b="1" dirty="0" err="1">
                <a:latin typeface="+mn-lt"/>
                <a:ea typeface="Roboto Light" pitchFamily="2" charset="0"/>
              </a:rPr>
              <a:t>Ворлдскиллс</a:t>
            </a:r>
            <a:r>
              <a:rPr lang="ru-RU" sz="1400" b="1" dirty="0">
                <a:latin typeface="+mn-lt"/>
                <a:ea typeface="Roboto Light" pitchFamily="2" charset="0"/>
              </a:rPr>
              <a:t> Россия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18502" y="2787542"/>
            <a:ext cx="2661385" cy="1769661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увеличение вдвое количества иностранных граждан, обучающихся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в научно-образовательных организациях высшего образования,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и трудоустройство лучших </a:t>
            </a:r>
            <a:endParaRPr lang="ru-RU" sz="1400" b="1" dirty="0" smtClean="0">
              <a:latin typeface="+mn-lt"/>
              <a:ea typeface="Roboto Light" pitchFamily="2" charset="0"/>
            </a:endParaRPr>
          </a:p>
          <a:p>
            <a:pPr>
              <a:lnSpc>
                <a:spcPct val="80000"/>
              </a:lnSpc>
            </a:pPr>
            <a:r>
              <a:rPr lang="ru-RU" sz="1400" b="1" dirty="0" smtClean="0">
                <a:latin typeface="+mn-lt"/>
                <a:ea typeface="Roboto Light" pitchFamily="2" charset="0"/>
              </a:rPr>
              <a:t>из </a:t>
            </a:r>
            <a:r>
              <a:rPr lang="ru-RU" sz="1400" b="1" dirty="0">
                <a:latin typeface="+mn-lt"/>
                <a:ea typeface="Roboto Light" pitchFamily="2" charset="0"/>
              </a:rPr>
              <a:t>них в Российской Федерации с учетом потребностей экономики</a:t>
            </a:r>
          </a:p>
        </p:txBody>
      </p:sp>
      <p:pic>
        <p:nvPicPr>
          <p:cNvPr id="1026" name="Picture 2" descr="C:\Users\Зоя\Desktop\обсуждение закона и порядка\обучение_презинтации_Хрипунова\пиктограммы\classroom-with-students-group-and-the-teacher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40899" y="1852447"/>
            <a:ext cx="606762" cy="606762"/>
          </a:xfrm>
          <a:prstGeom prst="rect">
            <a:avLst/>
          </a:prstGeom>
          <a:noFill/>
        </p:spPr>
      </p:pic>
      <p:pic>
        <p:nvPicPr>
          <p:cNvPr id="1027" name="Picture 3" descr="C:\Users\Зоя\Desktop\обсуждение закона и порядка\обучение_презинтации_Хрипунова\пиктограммы\enterpris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05004" y="1924378"/>
            <a:ext cx="539477" cy="539477"/>
          </a:xfrm>
          <a:prstGeom prst="rect">
            <a:avLst/>
          </a:prstGeom>
          <a:noFill/>
        </p:spPr>
      </p:pic>
      <p:pic>
        <p:nvPicPr>
          <p:cNvPr id="1028" name="Picture 4" descr="C:\Users\Зоя\Desktop\обсуждение закона и порядка\обучение_презинтации_Хрипунова\пиктограммы\checklist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47416" y="1888412"/>
            <a:ext cx="575442" cy="575442"/>
          </a:xfrm>
          <a:prstGeom prst="rect">
            <a:avLst/>
          </a:prstGeom>
          <a:noFill/>
        </p:spPr>
      </p:pic>
      <p:pic>
        <p:nvPicPr>
          <p:cNvPr id="15" name="Picture 4" descr="герб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" y="377022"/>
            <a:ext cx="9138098" cy="446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1" y="1586"/>
            <a:ext cx="3309078" cy="5141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3297" b="1" dirty="0">
              <a:solidFill>
                <a:schemeClr val="tx2"/>
              </a:solidFill>
              <a:latin typeface="Roboto Black" pitchFamily="2" charset="0"/>
              <a:ea typeface="Roboto Black" pitchFamily="2" charset="0"/>
            </a:endParaRPr>
          </a:p>
          <a:p>
            <a:pPr algn="ctr">
              <a:lnSpc>
                <a:spcPct val="80000"/>
              </a:lnSpc>
            </a:pPr>
            <a:r>
              <a:rPr lang="ru-RU" sz="3297" b="1" dirty="0">
                <a:solidFill>
                  <a:schemeClr val="tx2"/>
                </a:solidFill>
                <a:latin typeface="+mj-lt"/>
                <a:ea typeface="Roboto Black" pitchFamily="2" charset="0"/>
              </a:rPr>
              <a:t>КЛЮЧЕВЫЕ </a:t>
            </a:r>
          </a:p>
          <a:p>
            <a:pPr algn="ctr">
              <a:lnSpc>
                <a:spcPct val="80000"/>
              </a:lnSpc>
            </a:pPr>
            <a:r>
              <a:rPr lang="ru-RU" sz="3297" b="1" dirty="0">
                <a:solidFill>
                  <a:schemeClr val="tx2"/>
                </a:solidFill>
                <a:latin typeface="+mj-lt"/>
                <a:ea typeface="Roboto Black" pitchFamily="2" charset="0"/>
              </a:rPr>
              <a:t>ДЕЙСТВИЯ  </a:t>
            </a:r>
            <a:r>
              <a:rPr lang="ru-RU" sz="2198" b="1" dirty="0">
                <a:solidFill>
                  <a:schemeClr val="tx2"/>
                </a:solidFill>
                <a:latin typeface="+mj-lt"/>
                <a:ea typeface="Roboto Black" pitchFamily="2" charset="0"/>
              </a:rPr>
              <a:t/>
            </a:r>
            <a:br>
              <a:rPr lang="ru-RU" sz="2198" b="1" dirty="0">
                <a:solidFill>
                  <a:schemeClr val="tx2"/>
                </a:solidFill>
                <a:latin typeface="+mj-lt"/>
                <a:ea typeface="Roboto Black" pitchFamily="2" charset="0"/>
              </a:rPr>
            </a:br>
            <a:r>
              <a:rPr lang="ru-RU" sz="2198" b="1" dirty="0">
                <a:solidFill>
                  <a:schemeClr val="tx2"/>
                </a:solidFill>
                <a:latin typeface="+mj-lt"/>
                <a:ea typeface="Roboto Black" pitchFamily="2" charset="0"/>
              </a:rPr>
              <a:t>ПРАВИТЕЛЬСТВА  РОССИЙСКОЙ ФЕДЕРАЦИИ</a:t>
            </a:r>
            <a:br>
              <a:rPr lang="ru-RU" sz="2198" b="1" dirty="0">
                <a:solidFill>
                  <a:schemeClr val="tx2"/>
                </a:solidFill>
                <a:latin typeface="+mj-lt"/>
                <a:ea typeface="Roboto Black" pitchFamily="2" charset="0"/>
              </a:rPr>
            </a:br>
            <a:endParaRPr lang="ru-RU" sz="2198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29011" y="701451"/>
            <a:ext cx="575442" cy="540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1399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29010" y="1564911"/>
            <a:ext cx="611408" cy="5758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1399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29010" y="2572382"/>
            <a:ext cx="611408" cy="5754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1399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29011" y="3507475"/>
            <a:ext cx="647373" cy="682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528" tIns="22777" rIns="45528" bIns="22777" spcCol="0" rtlCol="0" anchor="ctr"/>
          <a:lstStyle/>
          <a:p>
            <a:pPr algn="ctr"/>
            <a:endParaRPr lang="ru-RU" sz="1399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48029" y="1491630"/>
            <a:ext cx="4567537" cy="739828"/>
          </a:xfrm>
          <a:prstGeom prst="rect">
            <a:avLst/>
          </a:prstGeom>
          <a:noFill/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400" b="1" dirty="0">
                <a:latin typeface="+mn-lt"/>
                <a:ea typeface="Roboto Light" pitchFamily="2" charset="0"/>
              </a:rPr>
              <a:t>Содействие развитию дистанционных образовательных программ в сфере технологических инноваций, технологического менеджмента и управления инновационным </a:t>
            </a:r>
            <a:r>
              <a:rPr lang="ru-RU" sz="1400" b="1" dirty="0" smtClean="0">
                <a:latin typeface="+mn-lt"/>
                <a:ea typeface="Roboto Light" pitchFamily="2" charset="0"/>
              </a:rPr>
              <a:t>развитием</a:t>
            </a:r>
            <a:endParaRPr lang="ru-RU" sz="1200" b="1" dirty="0">
              <a:latin typeface="+mn-lt"/>
              <a:ea typeface="Roboto Light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48314" y="2569781"/>
            <a:ext cx="4567253" cy="739828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Будут реализованы мероприятия, направленные </a:t>
            </a:r>
          </a:p>
          <a:p>
            <a:pPr>
              <a:lnSpc>
                <a:spcPct val="80000"/>
              </a:lnSpc>
            </a:pPr>
            <a:r>
              <a:rPr lang="ru-RU" sz="1400" b="1" dirty="0">
                <a:latin typeface="+mn-lt"/>
                <a:ea typeface="Roboto Light" pitchFamily="2" charset="0"/>
              </a:rPr>
              <a:t>на обеспечение постоянно обновляемого кадрового потенциала цифровой экономики и компетентности граждан и подготовки кадров</a:t>
            </a:r>
            <a:endParaRPr lang="ru-RU" sz="12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48314" y="3504875"/>
            <a:ext cx="4567253" cy="912183"/>
          </a:xfrm>
          <a:prstGeom prst="rect">
            <a:avLst/>
          </a:prstGeom>
        </p:spPr>
        <p:txBody>
          <a:bodyPr wrap="square" lIns="45667" tIns="22833" rIns="45667" bIns="22833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400" b="1" dirty="0">
                <a:latin typeface="+mn-lt"/>
                <a:ea typeface="Roboto Light" pitchFamily="2" charset="0"/>
              </a:rPr>
              <a:t>Развитие кадрового и наращивание интеллектуального потенциала предприятий, модернизация системы профессионального и дополнительного образования работников, ликвидация профессионально-квалификационных и возрастных диспропорций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12820" y="708133"/>
            <a:ext cx="4567066" cy="567473"/>
          </a:xfrm>
          <a:prstGeom prst="rect">
            <a:avLst/>
          </a:prstGeom>
        </p:spPr>
        <p:txBody>
          <a:bodyPr lIns="45667" tIns="22833" rIns="45667" bIns="22833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400" b="1" dirty="0">
                <a:latin typeface="+mn-lt"/>
                <a:ea typeface="Roboto Light" pitchFamily="2" charset="0"/>
              </a:rPr>
              <a:t>Организация мероприятий по профессиональному обучению и дополнительному профессиональному образованию лиц </a:t>
            </a:r>
            <a:r>
              <a:rPr lang="ru-RU" sz="1400" b="1" dirty="0" err="1">
                <a:latin typeface="+mn-lt"/>
                <a:ea typeface="Roboto Light" pitchFamily="2" charset="0"/>
              </a:rPr>
              <a:t>предпенсионного</a:t>
            </a:r>
            <a:r>
              <a:rPr lang="ru-RU" sz="1400" b="1" dirty="0">
                <a:latin typeface="+mn-lt"/>
                <a:ea typeface="Roboto Light" pitchFamily="2" charset="0"/>
              </a:rPr>
              <a:t> возраста</a:t>
            </a:r>
          </a:p>
        </p:txBody>
      </p:sp>
      <p:pic>
        <p:nvPicPr>
          <p:cNvPr id="24577" name="Picture 1" descr="D:\АРХИВ\Мои документы1\ПК ППС УГНТУ\ПК ППС по активным методам обучения\ПК ППС _презентации\grandparent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29010" y="701450"/>
            <a:ext cx="576186" cy="576186"/>
          </a:xfrm>
          <a:prstGeom prst="rect">
            <a:avLst/>
          </a:prstGeom>
          <a:noFill/>
        </p:spPr>
      </p:pic>
      <p:pic>
        <p:nvPicPr>
          <p:cNvPr id="18" name="Рисунок 17" descr="moodle-logo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4976" y="1709219"/>
            <a:ext cx="474434" cy="35965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42" y="3507475"/>
            <a:ext cx="508346" cy="5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C:\Users\Зоя\Desktop\обсуждение закона и порядка\обучение_презинтации_Хрипунова\пиктограммы\digital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64976" y="2625649"/>
            <a:ext cx="539477" cy="539477"/>
          </a:xfrm>
          <a:prstGeom prst="rect">
            <a:avLst/>
          </a:prstGeom>
          <a:noFill/>
        </p:spPr>
      </p:pic>
      <p:pic>
        <p:nvPicPr>
          <p:cNvPr id="25" name="Picture 4" descr="герб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962" y="413098"/>
            <a:ext cx="1061076" cy="109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0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АРХИВ\Мои документы1\обсуждение закона и порядка\нац проекты_инфографика\нац проекты_инфографика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657" y="-98319"/>
            <a:ext cx="7553895" cy="5340138"/>
          </a:xfrm>
          <a:prstGeom prst="rect">
            <a:avLst/>
          </a:prstGeom>
          <a:noFill/>
        </p:spPr>
      </p:pic>
      <p:pic>
        <p:nvPicPr>
          <p:cNvPr id="7172" name="Picture 4" descr="D:\АРХИВ\Мои документы1\обсуждение закона и порядка\нац проекты_инфографика\нац проекты_инфографи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863" y="-63035"/>
            <a:ext cx="3778137" cy="534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42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</TotalTime>
  <Words>796</Words>
  <Application>Microsoft Office PowerPoint</Application>
  <PresentationFormat>Экран (16:9)</PresentationFormat>
  <Paragraphs>170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Roboto Black</vt:lpstr>
      <vt:lpstr>Roboto Light</vt:lpstr>
      <vt:lpstr>Times New Roman</vt:lpstr>
      <vt:lpstr>Verdana</vt:lpstr>
      <vt:lpstr>Wingdings 2</vt:lpstr>
      <vt:lpstr>Тема Office</vt:lpstr>
      <vt:lpstr>Презентация PowerPoint</vt:lpstr>
      <vt:lpstr> Указ Президента Российской Федерации  от 7 мая 2018 г. № 204  «О национальных целях и стратегических задачах развития Российской Федерации  на период до 2024 года»  </vt:lpstr>
      <vt:lpstr>Презентация PowerPoint</vt:lpstr>
      <vt:lpstr> 29 сентября 2018 г. утверждены Председателем Правительства Российской Федерации  ОСНОВНЫЕ НАПРАВЛЕНИЯ  деятельности Правительства Российской Федерации  на период до 2024 года в целях реализации положений  Указа Президента Российской Федерации  от 7 мая 2018 г. № 204   </vt:lpstr>
      <vt:lpstr>КЛЮЧЕВАЯ ЗАДАЧА  деятельности Правительства Российской Федерации в области образования направлена на: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Управление делами Президента РБ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Ольга Романова</cp:lastModifiedBy>
  <cp:revision>324</cp:revision>
  <cp:lastPrinted>2019-05-28T06:52:18Z</cp:lastPrinted>
  <dcterms:created xsi:type="dcterms:W3CDTF">2019-01-16T12:04:58Z</dcterms:created>
  <dcterms:modified xsi:type="dcterms:W3CDTF">2021-05-30T11:59:24Z</dcterms:modified>
</cp:coreProperties>
</file>